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85" r:id="rId16"/>
    <p:sldId id="287" r:id="rId17"/>
    <p:sldId id="288" r:id="rId18"/>
    <p:sldId id="289" r:id="rId19"/>
    <p:sldId id="290" r:id="rId20"/>
    <p:sldId id="291" r:id="rId21"/>
    <p:sldId id="292" r:id="rId22"/>
    <p:sldId id="293" r:id="rId23"/>
    <p:sldId id="29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77"/>
  </p:normalViewPr>
  <p:slideViewPr>
    <p:cSldViewPr snapToGrid="0">
      <p:cViewPr varScale="1">
        <p:scale>
          <a:sx n="111" d="100"/>
          <a:sy n="111" d="100"/>
        </p:scale>
        <p:origin x="59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ara Carparelli" userId="180f3d35-a2eb-41c0-9132-e12bb1d9963a" providerId="ADAL" clId="{E9E38EF7-73DE-4081-A0CB-0F1F7A7FCF16}"/>
    <pc:docChg chg="delSld">
      <pc:chgData name="Chiara Carparelli" userId="180f3d35-a2eb-41c0-9132-e12bb1d9963a" providerId="ADAL" clId="{E9E38EF7-73DE-4081-A0CB-0F1F7A7FCF16}" dt="2025-04-08T11:45:01.424" v="0" actId="2696"/>
      <pc:docMkLst>
        <pc:docMk/>
      </pc:docMkLst>
      <pc:sldChg chg="del">
        <pc:chgData name="Chiara Carparelli" userId="180f3d35-a2eb-41c0-9132-e12bb1d9963a" providerId="ADAL" clId="{E9E38EF7-73DE-4081-A0CB-0F1F7A7FCF16}" dt="2025-04-08T11:45:01.424" v="0" actId="2696"/>
        <pc:sldMkLst>
          <pc:docMk/>
          <pc:sldMk cId="3264755051"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589F7-9BE0-4C84-B45F-72C9DF36B1D8}" type="datetimeFigureOut">
              <a:rPr lang="en-GB" smtClean="0"/>
              <a:t>08/04/2025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A26AF0-30E3-4EDD-BF3E-2A2725E2203D}" type="slidenum">
              <a:rPr lang="en-GB" smtClean="0"/>
              <a:t>‹#›</a:t>
            </a:fld>
            <a:endParaRPr lang="en-GB"/>
          </a:p>
        </p:txBody>
      </p:sp>
    </p:spTree>
    <p:extLst>
      <p:ext uri="{BB962C8B-B14F-4D97-AF65-F5344CB8AC3E}">
        <p14:creationId xmlns:p14="http://schemas.microsoft.com/office/powerpoint/2010/main" val="943161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ea typeface="Roboto Light" panose="02000000000000000000" pitchFamily="2" charset="0"/>
              </a:rPr>
              <a:t>Ask the students if they have heard of operational research. Often not many people have. (Text appears on click/moving forward).</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 answer on the slide can also be stated as “OR involves using maths to solve problems or make better decisions”. It is a little unspecific as an answer – that’s because OR is useful in many real-world situations!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OR is used today by many businesses – shops, airlines, architects, hospitals, local government and central government.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There are some in depth examples of OR on the following slides. Feel free to include your own.</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15</a:t>
            </a:fld>
            <a:endParaRPr lang="en-GB"/>
          </a:p>
        </p:txBody>
      </p:sp>
    </p:spTree>
    <p:extLst>
      <p:ext uri="{BB962C8B-B14F-4D97-AF65-F5344CB8AC3E}">
        <p14:creationId xmlns:p14="http://schemas.microsoft.com/office/powerpoint/2010/main" val="819144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a typeface="Roboto Light" panose="02000000000000000000" pitchFamily="2" charset="0"/>
              </a:rPr>
              <a:t>Please feel free to paraphrase the below:</a:t>
            </a:r>
          </a:p>
          <a:p>
            <a:endParaRPr lang="en-GB" sz="1200" dirty="0">
              <a:ea typeface="Roboto Light" panose="02000000000000000000" pitchFamily="2" charset="0"/>
            </a:endParaRPr>
          </a:p>
          <a:p>
            <a:r>
              <a:rPr lang="en-GB" sz="1200" dirty="0">
                <a:ea typeface="Roboto Light"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ea typeface="Roboto Light" panose="02000000000000000000" pitchFamily="2" charset="0"/>
            </a:endParaRPr>
          </a:p>
          <a:p>
            <a:r>
              <a:rPr lang="en-GB" sz="1200" dirty="0">
                <a:ea typeface="Roboto Light"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ea typeface="Roboto Light" panose="02000000000000000000" pitchFamily="2" charset="0"/>
            </a:endParaRPr>
          </a:p>
          <a:p>
            <a:r>
              <a:rPr lang="en-GB" sz="1200" dirty="0">
                <a:ea typeface="Roboto Light"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ea typeface="Roboto Light" panose="02000000000000000000" pitchFamily="2" charset="0"/>
            </a:endParaRPr>
          </a:p>
          <a:p>
            <a:r>
              <a:rPr lang="en-GB" sz="1200" dirty="0">
                <a:ea typeface="Roboto Light"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ea typeface="Roboto Light" panose="02000000000000000000" pitchFamily="2" charset="0"/>
            </a:endParaRPr>
          </a:p>
          <a:p>
            <a:r>
              <a:rPr lang="en-GB" sz="1200" dirty="0">
                <a:ea typeface="Roboto Light" panose="02000000000000000000" pitchFamily="2" charset="0"/>
              </a:rPr>
              <a:t>It’s easy to see what a big impact OR has on making the right decisions for supermarkets – helping them keep customers happy and make profits!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16</a:t>
            </a:fld>
            <a:endParaRPr lang="en-GB"/>
          </a:p>
        </p:txBody>
      </p:sp>
    </p:spTree>
    <p:extLst>
      <p:ext uri="{BB962C8B-B14F-4D97-AF65-F5344CB8AC3E}">
        <p14:creationId xmlns:p14="http://schemas.microsoft.com/office/powerpoint/2010/main" val="3267997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sz="1200" dirty="0"/>
          </a:p>
          <a:p>
            <a:r>
              <a:rPr lang="en-GB" sz="1200" dirty="0"/>
              <a:t>Operational researchers at places like British Airways are involved in a lot of decision-making.</a:t>
            </a:r>
          </a:p>
          <a:p>
            <a:r>
              <a:rPr lang="en-GB" sz="1200" dirty="0"/>
              <a:t> </a:t>
            </a:r>
          </a:p>
          <a:p>
            <a:r>
              <a:rPr lang="en-GB" sz="1200" dirty="0"/>
              <a:t>When you book a holiday, OR has been used to decide where an airline will fly to and how much they charge you for your ticket, using customer buying patterns and forecasting to predict demand.</a:t>
            </a:r>
          </a:p>
          <a:p>
            <a:endParaRPr lang="en-GB" dirty="0"/>
          </a:p>
          <a:p>
            <a:r>
              <a:rPr lang="en-GB" sz="1200" dirty="0"/>
              <a:t>When you arrive at the airport, OR has been used to minimise queueing times, and simulations are used to model the flow of passengers through the terminal to ensure staff members and equipment are in the right places at the right time.</a:t>
            </a:r>
          </a:p>
          <a:p>
            <a:endParaRPr lang="en-GB" dirty="0"/>
          </a:p>
          <a:p>
            <a:r>
              <a:rPr lang="en-GB" sz="1200" dirty="0"/>
              <a:t>When you board the plane, OR has helped choose a boarding strategy and ensure your plane leaves on time. OR is even used to forecast how many passengers are likely to cancel their holiday!</a:t>
            </a:r>
          </a:p>
          <a:p>
            <a:endParaRPr lang="en-GB" sz="1200" dirty="0"/>
          </a:p>
          <a:p>
            <a:r>
              <a:rPr lang="en-GB" sz="1200" dirty="0"/>
              <a:t>Just like supermarkets, airlines rely heavily on OR to make better, more informed decisions that result in better outcomes for their business.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17</a:t>
            </a:fld>
            <a:endParaRPr lang="en-GB"/>
          </a:p>
        </p:txBody>
      </p:sp>
    </p:spTree>
    <p:extLst>
      <p:ext uri="{BB962C8B-B14F-4D97-AF65-F5344CB8AC3E}">
        <p14:creationId xmlns:p14="http://schemas.microsoft.com/office/powerpoint/2010/main" val="720826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dirty="0">
              <a:ea typeface="Roboto Light" panose="02000000000000000000" pitchFamily="2" charset="0"/>
            </a:endParaRPr>
          </a:p>
          <a:p>
            <a:r>
              <a:rPr lang="en-GB" dirty="0">
                <a:ea typeface="Roboto Light" panose="02000000000000000000" pitchFamily="2" charset="0"/>
              </a:rPr>
              <a:t>Some hospitals have dedicated OR teams to help with resource </a:t>
            </a:r>
            <a:r>
              <a:rPr lang="en-GB" b="1" dirty="0">
                <a:ea typeface="Roboto Light" panose="02000000000000000000" pitchFamily="2" charset="0"/>
              </a:rPr>
              <a:t>allocation</a:t>
            </a:r>
            <a:r>
              <a:rPr lang="en-GB" dirty="0">
                <a:ea typeface="Roboto Light" panose="02000000000000000000" pitchFamily="2" charset="0"/>
              </a:rPr>
              <a:t> – especially if they have multiple </a:t>
            </a:r>
            <a:r>
              <a:rPr lang="en-GB" b="1" dirty="0">
                <a:ea typeface="Roboto Light" panose="02000000000000000000" pitchFamily="2" charset="0"/>
              </a:rPr>
              <a:t>specialities</a:t>
            </a:r>
            <a:r>
              <a:rPr lang="en-GB" dirty="0">
                <a:ea typeface="Roboto Light" panose="02000000000000000000" pitchFamily="2" charset="0"/>
              </a:rPr>
              <a:t>. The OR staff </a:t>
            </a:r>
            <a:r>
              <a:rPr lang="en-GB" b="1" dirty="0">
                <a:ea typeface="Roboto Light" panose="02000000000000000000" pitchFamily="2" charset="0"/>
              </a:rPr>
              <a:t>allocate</a:t>
            </a:r>
            <a:r>
              <a:rPr lang="en-GB" dirty="0">
                <a:ea typeface="Roboto Light" panose="02000000000000000000" pitchFamily="2" charset="0"/>
              </a:rPr>
              <a:t>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ea typeface="Roboto Light" panose="02000000000000000000" pitchFamily="2" charset="0"/>
            </a:endParaRPr>
          </a:p>
          <a:p>
            <a:r>
              <a:rPr lang="en-GB" dirty="0">
                <a:ea typeface="Roboto Light"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ea typeface="Roboto Light" panose="02000000000000000000" pitchFamily="2" charset="0"/>
              </a:rPr>
            </a:br>
            <a:br>
              <a:rPr lang="en-GB" dirty="0">
                <a:ea typeface="Roboto Light" panose="02000000000000000000" pitchFamily="2" charset="0"/>
              </a:rPr>
            </a:br>
            <a:r>
              <a:rPr lang="en-GB" dirty="0">
                <a:ea typeface="Roboto Light" panose="02000000000000000000" pitchFamily="2" charset="0"/>
              </a:rPr>
              <a:t>OR researchers designed an </a:t>
            </a:r>
            <a:r>
              <a:rPr lang="en-GB" b="1" dirty="0">
                <a:ea typeface="Roboto Light" panose="02000000000000000000" pitchFamily="2" charset="0"/>
              </a:rPr>
              <a:t>algorithm</a:t>
            </a:r>
            <a:r>
              <a:rPr lang="en-GB" dirty="0">
                <a:ea typeface="Roboto Light" panose="02000000000000000000" pitchFamily="2" charset="0"/>
              </a:rPr>
              <a:t> to </a:t>
            </a:r>
            <a:r>
              <a:rPr lang="en-GB" b="1" dirty="0">
                <a:ea typeface="Roboto Light" panose="02000000000000000000" pitchFamily="2" charset="0"/>
              </a:rPr>
              <a:t>optimise</a:t>
            </a:r>
            <a:r>
              <a:rPr lang="en-GB" dirty="0">
                <a:ea typeface="Roboto Light" panose="02000000000000000000" pitchFamily="2" charset="0"/>
              </a:rPr>
              <a:t> kidney transplant surgery – imagine somebody needs a kidney transplant and their family member is willing to be a donor, but is </a:t>
            </a:r>
            <a:r>
              <a:rPr lang="en-GB" b="1" dirty="0">
                <a:ea typeface="Roboto Light" panose="02000000000000000000" pitchFamily="2" charset="0"/>
              </a:rPr>
              <a:t>incompatible</a:t>
            </a:r>
            <a:r>
              <a:rPr lang="en-GB" dirty="0">
                <a:ea typeface="Roboto Light" panose="02000000000000000000" pitchFamily="2" charset="0"/>
              </a:rPr>
              <a:t>. The algorithm identifies patients in this situation and matches them up so they can swap donors, and both patients receive the kidney that they need.</a:t>
            </a:r>
          </a:p>
          <a:p>
            <a:endParaRPr lang="en-GB" dirty="0">
              <a:ea typeface="Roboto Light" panose="02000000000000000000" pitchFamily="2" charset="0"/>
            </a:endParaRPr>
          </a:p>
          <a:p>
            <a:r>
              <a:rPr lang="en-GB" dirty="0">
                <a:ea typeface="Roboto Light" panose="02000000000000000000" pitchFamily="2" charset="0"/>
              </a:rPr>
              <a:t>The surgery has to take place </a:t>
            </a:r>
            <a:r>
              <a:rPr lang="en-GB" b="1" dirty="0">
                <a:ea typeface="Roboto Light" panose="02000000000000000000" pitchFamily="2" charset="0"/>
              </a:rPr>
              <a:t>simultaneously</a:t>
            </a:r>
            <a:r>
              <a:rPr lang="en-GB" dirty="0">
                <a:ea typeface="Roboto Light" panose="02000000000000000000" pitchFamily="2" charset="0"/>
              </a:rPr>
              <a:t> to prevent anybody from backing out at the last minute, so the </a:t>
            </a:r>
            <a:r>
              <a:rPr lang="en-GB" b="1" dirty="0">
                <a:ea typeface="Roboto Light" panose="02000000000000000000" pitchFamily="2" charset="0"/>
              </a:rPr>
              <a:t>algorithm</a:t>
            </a:r>
            <a:r>
              <a:rPr lang="en-GB" dirty="0">
                <a:ea typeface="Roboto Light" panose="02000000000000000000" pitchFamily="2" charset="0"/>
              </a:rPr>
              <a:t> also has to take into account the nearest hospital with enough resources (theatres and surgical teams) to carry out the transplant when </a:t>
            </a:r>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18</a:t>
            </a:fld>
            <a:endParaRPr lang="en-GB"/>
          </a:p>
        </p:txBody>
      </p:sp>
    </p:spTree>
    <p:extLst>
      <p:ext uri="{BB962C8B-B14F-4D97-AF65-F5344CB8AC3E}">
        <p14:creationId xmlns:p14="http://schemas.microsoft.com/office/powerpoint/2010/main" val="2226183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Decision-making</a:t>
            </a:r>
            <a:r>
              <a:rPr lang="en-GB" baseline="0" dirty="0"/>
              <a:t> and problem-solving in business can be complicated and messy.  </a:t>
            </a:r>
          </a:p>
          <a:p>
            <a:pPr defTabSz="990752">
              <a:defRPr/>
            </a:pPr>
            <a:r>
              <a:rPr lang="en-GB" baseline="0" dirty="0"/>
              <a:t>It may not be clear what the main problem is, what the outcome of different actions may be or how well things are currently working, and there may be lots of different factors to consider. </a:t>
            </a:r>
          </a:p>
          <a:p>
            <a:pPr defTabSz="990752">
              <a:defRPr/>
            </a:pPr>
            <a:endParaRPr lang="en-GB" dirty="0"/>
          </a:p>
          <a:p>
            <a:pPr defTabSz="990752">
              <a:defRPr/>
            </a:pPr>
            <a:r>
              <a:rPr lang="en-GB" baseline="0" dirty="0"/>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19</a:t>
            </a:fld>
            <a:endParaRPr lang="en-GB"/>
          </a:p>
        </p:txBody>
      </p:sp>
    </p:spTree>
    <p:extLst>
      <p:ext uri="{BB962C8B-B14F-4D97-AF65-F5344CB8AC3E}">
        <p14:creationId xmlns:p14="http://schemas.microsoft.com/office/powerpoint/2010/main" val="3629426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commonly used OR techniques include:</a:t>
            </a:r>
          </a:p>
          <a:p>
            <a:endParaRPr lang="en-GB" dirty="0"/>
          </a:p>
          <a:p>
            <a:r>
              <a:rPr lang="en-GB" b="0" dirty="0"/>
              <a:t>Optimisation </a:t>
            </a:r>
            <a:r>
              <a:rPr lang="en-GB" dirty="0"/>
              <a:t>– making something more effective - depending on what variable is most important (manufacturing something quickly, or maximising</a:t>
            </a:r>
            <a:r>
              <a:rPr lang="en-GB" baseline="0" dirty="0"/>
              <a:t> profit?), optimisation will find the best use of limited resources.</a:t>
            </a:r>
          </a:p>
          <a:p>
            <a:endParaRPr lang="en-GB" baseline="0" dirty="0"/>
          </a:p>
          <a:p>
            <a:r>
              <a:rPr lang="en-GB" baseline="0" dirty="0"/>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p>
          <a:p>
            <a:r>
              <a:rPr lang="en-GB" baseline="0" dirty="0"/>
              <a:t>Forecasting – forecasting can be used to try and predict unknown factors, to help keep a business running smoothly. For example, estimating customer demand so companies know which goods to produce or forecasting the impact of rush hour traffic on a delivery route, so the driver can stay on schedule.</a:t>
            </a:r>
          </a:p>
          <a:p>
            <a:endParaRPr lang="en-GB" baseline="0" dirty="0"/>
          </a:p>
          <a:p>
            <a:r>
              <a:rPr lang="en-GB" baseline="0" dirty="0"/>
              <a:t>Also many more techniques – including algorithms! </a:t>
            </a:r>
            <a:endParaRPr lang="en-GB" dirty="0"/>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20</a:t>
            </a:fld>
            <a:endParaRPr lang="en-GB"/>
          </a:p>
        </p:txBody>
      </p:sp>
    </p:spTree>
    <p:extLst>
      <p:ext uri="{BB962C8B-B14F-4D97-AF65-F5344CB8AC3E}">
        <p14:creationId xmlns:p14="http://schemas.microsoft.com/office/powerpoint/2010/main" val="1405689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So where can OR take you? Employers who recruit for O.R. analyst are large and varied, spanning across all different industries. </a:t>
            </a:r>
          </a:p>
          <a:p>
            <a:pPr algn="just"/>
            <a:r>
              <a:rPr lang="en-GB" dirty="0"/>
              <a:t>So this is a non-exhaustive list of businesses that use OR. These are not endorsed by the OR Society but are designed to show the variety of careers in OR. </a:t>
            </a:r>
            <a:endParaRPr lang="en-GB" dirty="0">
              <a:cs typeface="Calibri"/>
            </a:endParaRPr>
          </a:p>
          <a:p>
            <a:pPr algn="just"/>
            <a:r>
              <a:rPr lang="en-GB" dirty="0"/>
              <a:t>As you can see from the slide, there are various organisations across so many industries that use OR. For example, the government is a big employer of OR analysts, with more than 25 government departments and agencies relying on OR analysts to help them find solutions to complex managements problems. Other organisations from other industries also rely on OR analysts like, EY, British Airways, IBM and the Royal Bank of Scotland just to name a few!</a:t>
            </a:r>
            <a:endParaRPr lang="en-GB" dirty="0">
              <a:cs typeface="Calibri"/>
            </a:endParaRPr>
          </a:p>
          <a:p>
            <a:pPr algn="just"/>
            <a:r>
              <a:rPr lang="en-GB" dirty="0"/>
              <a:t>OR analysis will typically work with colleagues in areas such as economics, statistics, social research and science.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21</a:t>
            </a:fld>
            <a:endParaRPr lang="en-GB"/>
          </a:p>
        </p:txBody>
      </p:sp>
    </p:spTree>
    <p:extLst>
      <p:ext uri="{BB962C8B-B14F-4D97-AF65-F5344CB8AC3E}">
        <p14:creationId xmlns:p14="http://schemas.microsoft.com/office/powerpoint/2010/main" val="1523165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are interested in OR here are a few next steps. You can continue studying Maths at GCSE and A Level and then further on into university.</a:t>
            </a:r>
          </a:p>
          <a:p>
            <a:r>
              <a:rPr lang="en-GB" dirty="0"/>
              <a:t>Not many universities offer OR degrees, although some offer maths and OR degrees or similar. OR is often a module in a maths or business studies degree and can be hard to find on its own.</a:t>
            </a:r>
            <a:r>
              <a:rPr lang="en-US" dirty="0"/>
              <a:t> </a:t>
            </a:r>
            <a:endParaRPr lang="en-GB" dirty="0"/>
          </a:p>
          <a:p>
            <a:r>
              <a:rPr lang="en-GB" dirty="0"/>
              <a:t> </a:t>
            </a:r>
            <a:endParaRPr lang="en-GB" dirty="0">
              <a:cs typeface="Calibri"/>
            </a:endParaRPr>
          </a:p>
          <a:p>
            <a:r>
              <a:rPr lang="en-GB" dirty="0"/>
              <a:t>STEM degrees (science, technology, engineering and maths) show a skill set and analytical way of thinking that is often beneficial to people working in OR and are a good alternative to an (often elusive) OR degree.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22</a:t>
            </a:fld>
            <a:endParaRPr lang="en-GB"/>
          </a:p>
        </p:txBody>
      </p:sp>
    </p:spTree>
    <p:extLst>
      <p:ext uri="{BB962C8B-B14F-4D97-AF65-F5344CB8AC3E}">
        <p14:creationId xmlns:p14="http://schemas.microsoft.com/office/powerpoint/2010/main" val="889418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more information on OR and how to get into OR, visit the OR Society website or twitter. Any questions?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23</a:t>
            </a:fld>
            <a:endParaRPr lang="en-GB"/>
          </a:p>
        </p:txBody>
      </p:sp>
    </p:spTree>
    <p:extLst>
      <p:ext uri="{BB962C8B-B14F-4D97-AF65-F5344CB8AC3E}">
        <p14:creationId xmlns:p14="http://schemas.microsoft.com/office/powerpoint/2010/main" val="966403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roundgames.com/game/Maze+And+Math"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26" Type="http://schemas.openxmlformats.org/officeDocument/2006/relationships/image" Target="../media/image37.jpeg"/><Relationship Id="rId3" Type="http://schemas.openxmlformats.org/officeDocument/2006/relationships/image" Target="../media/image14.jpeg"/><Relationship Id="rId21" Type="http://schemas.openxmlformats.org/officeDocument/2006/relationships/image" Target="../media/image32.jpeg"/><Relationship Id="rId7" Type="http://schemas.openxmlformats.org/officeDocument/2006/relationships/image" Target="../media/image18.jpeg"/><Relationship Id="rId12" Type="http://schemas.openxmlformats.org/officeDocument/2006/relationships/image" Target="../media/image23.png"/><Relationship Id="rId17" Type="http://schemas.openxmlformats.org/officeDocument/2006/relationships/image" Target="../media/image28.png"/><Relationship Id="rId25" Type="http://schemas.openxmlformats.org/officeDocument/2006/relationships/image" Target="../media/image36.jpeg"/><Relationship Id="rId2" Type="http://schemas.openxmlformats.org/officeDocument/2006/relationships/notesSlide" Target="../notesSlides/notesSlide7.xml"/><Relationship Id="rId16" Type="http://schemas.openxmlformats.org/officeDocument/2006/relationships/image" Target="../media/image27.jpeg"/><Relationship Id="rId20" Type="http://schemas.openxmlformats.org/officeDocument/2006/relationships/image" Target="../media/image31.png"/><Relationship Id="rId29"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2.jpeg"/><Relationship Id="rId24" Type="http://schemas.openxmlformats.org/officeDocument/2006/relationships/image" Target="../media/image35.jpe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28" Type="http://schemas.openxmlformats.org/officeDocument/2006/relationships/image" Target="../media/image39.png"/><Relationship Id="rId10" Type="http://schemas.openxmlformats.org/officeDocument/2006/relationships/image" Target="../media/image21.jpeg"/><Relationship Id="rId19" Type="http://schemas.openxmlformats.org/officeDocument/2006/relationships/image" Target="../media/image30.png"/><Relationship Id="rId4" Type="http://schemas.openxmlformats.org/officeDocument/2006/relationships/image" Target="../media/image15.gif"/><Relationship Id="rId9" Type="http://schemas.openxmlformats.org/officeDocument/2006/relationships/image" Target="../media/image20.jpeg"/><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png"/><Relationship Id="rId30" Type="http://schemas.openxmlformats.org/officeDocument/2006/relationships/image" Target="../media/image4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Algorithms: Maze Craze</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Updated April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3BB496-F46A-07B7-9128-E6B269C26F91}"/>
              </a:ext>
            </a:extLst>
          </p:cNvPr>
          <p:cNvGraphicFramePr>
            <a:graphicFrameLocks noGrp="1"/>
          </p:cNvGraphicFramePr>
          <p:nvPr>
            <p:extLst>
              <p:ext uri="{D42A27DB-BD31-4B8C-83A1-F6EECF244321}">
                <p14:modId xmlns:p14="http://schemas.microsoft.com/office/powerpoint/2010/main" val="318825821"/>
              </p:ext>
            </p:extLst>
          </p:nvPr>
        </p:nvGraphicFramePr>
        <p:xfrm>
          <a:off x="2303428" y="1016931"/>
          <a:ext cx="2737545" cy="2751140"/>
        </p:xfrm>
        <a:graphic>
          <a:graphicData uri="http://schemas.openxmlformats.org/drawingml/2006/table">
            <a:tbl>
              <a:tblPr/>
              <a:tblGrid>
                <a:gridCol w="547509">
                  <a:extLst>
                    <a:ext uri="{9D8B030D-6E8A-4147-A177-3AD203B41FA5}">
                      <a16:colId xmlns:a16="http://schemas.microsoft.com/office/drawing/2014/main" val="20000"/>
                    </a:ext>
                  </a:extLst>
                </a:gridCol>
                <a:gridCol w="547509">
                  <a:extLst>
                    <a:ext uri="{9D8B030D-6E8A-4147-A177-3AD203B41FA5}">
                      <a16:colId xmlns:a16="http://schemas.microsoft.com/office/drawing/2014/main" val="20001"/>
                    </a:ext>
                  </a:extLst>
                </a:gridCol>
                <a:gridCol w="547509">
                  <a:extLst>
                    <a:ext uri="{9D8B030D-6E8A-4147-A177-3AD203B41FA5}">
                      <a16:colId xmlns:a16="http://schemas.microsoft.com/office/drawing/2014/main" val="20002"/>
                    </a:ext>
                  </a:extLst>
                </a:gridCol>
                <a:gridCol w="547509">
                  <a:extLst>
                    <a:ext uri="{9D8B030D-6E8A-4147-A177-3AD203B41FA5}">
                      <a16:colId xmlns:a16="http://schemas.microsoft.com/office/drawing/2014/main" val="20003"/>
                    </a:ext>
                  </a:extLst>
                </a:gridCol>
                <a:gridCol w="547509">
                  <a:extLst>
                    <a:ext uri="{9D8B030D-6E8A-4147-A177-3AD203B41FA5}">
                      <a16:colId xmlns:a16="http://schemas.microsoft.com/office/drawing/2014/main" val="20004"/>
                    </a:ext>
                  </a:extLst>
                </a:gridCol>
              </a:tblGrid>
              <a:tr h="550228">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1"/>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2"/>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3"/>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sp>
        <p:nvSpPr>
          <p:cNvPr id="5" name="TextBox 4">
            <a:extLst>
              <a:ext uri="{FF2B5EF4-FFF2-40B4-BE49-F238E27FC236}">
                <a16:creationId xmlns:a16="http://schemas.microsoft.com/office/drawing/2014/main" id="{DD5BF377-36FF-1042-C622-06B4946B0532}"/>
              </a:ext>
            </a:extLst>
          </p:cNvPr>
          <p:cNvSpPr txBox="1"/>
          <p:nvPr/>
        </p:nvSpPr>
        <p:spPr>
          <a:xfrm>
            <a:off x="4001266" y="2176477"/>
            <a:ext cx="432048" cy="369332"/>
          </a:xfrm>
          <a:prstGeom prst="rect">
            <a:avLst/>
          </a:prstGeom>
          <a:noFill/>
        </p:spPr>
        <p:txBody>
          <a:bodyPr wrap="square" rtlCol="0">
            <a:spAutoFit/>
          </a:bodyPr>
          <a:lstStyle/>
          <a:p>
            <a:pPr algn="ctr"/>
            <a:r>
              <a:rPr lang="en-GB" b="1" dirty="0"/>
              <a:t>5</a:t>
            </a:r>
          </a:p>
        </p:txBody>
      </p:sp>
      <p:sp>
        <p:nvSpPr>
          <p:cNvPr id="6" name="TextBox 5">
            <a:extLst>
              <a:ext uri="{FF2B5EF4-FFF2-40B4-BE49-F238E27FC236}">
                <a16:creationId xmlns:a16="http://schemas.microsoft.com/office/drawing/2014/main" id="{F985484C-4630-5954-2A4D-9CDB16C6C866}"/>
              </a:ext>
            </a:extLst>
          </p:cNvPr>
          <p:cNvSpPr txBox="1"/>
          <p:nvPr/>
        </p:nvSpPr>
        <p:spPr>
          <a:xfrm>
            <a:off x="2817376" y="1620077"/>
            <a:ext cx="504056" cy="369332"/>
          </a:xfrm>
          <a:prstGeom prst="rect">
            <a:avLst/>
          </a:prstGeom>
          <a:noFill/>
        </p:spPr>
        <p:txBody>
          <a:bodyPr wrap="square" rtlCol="0">
            <a:spAutoFit/>
          </a:bodyPr>
          <a:lstStyle/>
          <a:p>
            <a:pPr algn="ctr"/>
            <a:r>
              <a:rPr lang="en-GB" b="1" dirty="0"/>
              <a:t>6</a:t>
            </a:r>
          </a:p>
        </p:txBody>
      </p:sp>
      <p:sp>
        <p:nvSpPr>
          <p:cNvPr id="7" name="TextBox 6">
            <a:extLst>
              <a:ext uri="{FF2B5EF4-FFF2-40B4-BE49-F238E27FC236}">
                <a16:creationId xmlns:a16="http://schemas.microsoft.com/office/drawing/2014/main" id="{BB888B9F-505B-20DF-8371-35681F2D43A1}"/>
              </a:ext>
            </a:extLst>
          </p:cNvPr>
          <p:cNvSpPr txBox="1"/>
          <p:nvPr/>
        </p:nvSpPr>
        <p:spPr>
          <a:xfrm>
            <a:off x="3459724" y="1620077"/>
            <a:ext cx="504056" cy="369332"/>
          </a:xfrm>
          <a:prstGeom prst="rect">
            <a:avLst/>
          </a:prstGeom>
          <a:noFill/>
        </p:spPr>
        <p:txBody>
          <a:bodyPr wrap="square" rtlCol="0">
            <a:spAutoFit/>
          </a:bodyPr>
          <a:lstStyle/>
          <a:p>
            <a:pPr algn="ctr"/>
            <a:r>
              <a:rPr lang="en-GB" b="1" dirty="0"/>
              <a:t>10</a:t>
            </a:r>
          </a:p>
        </p:txBody>
      </p:sp>
      <p:sp>
        <p:nvSpPr>
          <p:cNvPr id="8" name="TextBox 7">
            <a:extLst>
              <a:ext uri="{FF2B5EF4-FFF2-40B4-BE49-F238E27FC236}">
                <a16:creationId xmlns:a16="http://schemas.microsoft.com/office/drawing/2014/main" id="{725AD2A3-359E-037E-DCB9-12AE59309FDF}"/>
              </a:ext>
            </a:extLst>
          </p:cNvPr>
          <p:cNvSpPr txBox="1"/>
          <p:nvPr/>
        </p:nvSpPr>
        <p:spPr>
          <a:xfrm>
            <a:off x="2887404" y="1044013"/>
            <a:ext cx="504056" cy="369332"/>
          </a:xfrm>
          <a:prstGeom prst="rect">
            <a:avLst/>
          </a:prstGeom>
          <a:noFill/>
        </p:spPr>
        <p:txBody>
          <a:bodyPr wrap="square" rtlCol="0">
            <a:spAutoFit/>
          </a:bodyPr>
          <a:lstStyle/>
          <a:p>
            <a:pPr algn="ctr"/>
            <a:r>
              <a:rPr lang="en-GB" b="1" dirty="0"/>
              <a:t>4</a:t>
            </a:r>
          </a:p>
        </p:txBody>
      </p:sp>
      <p:sp>
        <p:nvSpPr>
          <p:cNvPr id="9" name="TextBox 8">
            <a:extLst>
              <a:ext uri="{FF2B5EF4-FFF2-40B4-BE49-F238E27FC236}">
                <a16:creationId xmlns:a16="http://schemas.microsoft.com/office/drawing/2014/main" id="{F17025F9-F577-B90E-8313-529BAEBEECF7}"/>
              </a:ext>
            </a:extLst>
          </p:cNvPr>
          <p:cNvSpPr txBox="1"/>
          <p:nvPr/>
        </p:nvSpPr>
        <p:spPr>
          <a:xfrm>
            <a:off x="4545568" y="1044013"/>
            <a:ext cx="432048" cy="369332"/>
          </a:xfrm>
          <a:prstGeom prst="rect">
            <a:avLst/>
          </a:prstGeom>
          <a:noFill/>
        </p:spPr>
        <p:txBody>
          <a:bodyPr wrap="square" rtlCol="0">
            <a:spAutoFit/>
          </a:bodyPr>
          <a:lstStyle/>
          <a:p>
            <a:pPr algn="ctr"/>
            <a:r>
              <a:rPr lang="en-GB" b="1" dirty="0"/>
              <a:t>6</a:t>
            </a:r>
          </a:p>
        </p:txBody>
      </p:sp>
      <p:sp>
        <p:nvSpPr>
          <p:cNvPr id="10" name="TextBox 9">
            <a:extLst>
              <a:ext uri="{FF2B5EF4-FFF2-40B4-BE49-F238E27FC236}">
                <a16:creationId xmlns:a16="http://schemas.microsoft.com/office/drawing/2014/main" id="{6A89F41D-231E-B83A-9B10-C6E742C5365A}"/>
              </a:ext>
            </a:extLst>
          </p:cNvPr>
          <p:cNvSpPr txBox="1"/>
          <p:nvPr/>
        </p:nvSpPr>
        <p:spPr>
          <a:xfrm>
            <a:off x="2923408" y="3276261"/>
            <a:ext cx="432048" cy="369332"/>
          </a:xfrm>
          <a:prstGeom prst="rect">
            <a:avLst/>
          </a:prstGeom>
          <a:noFill/>
        </p:spPr>
        <p:txBody>
          <a:bodyPr wrap="square" rtlCol="0">
            <a:spAutoFit/>
          </a:bodyPr>
          <a:lstStyle/>
          <a:p>
            <a:pPr algn="ctr"/>
            <a:r>
              <a:rPr lang="en-GB" b="1" dirty="0"/>
              <a:t>5</a:t>
            </a:r>
          </a:p>
        </p:txBody>
      </p:sp>
      <p:pic>
        <p:nvPicPr>
          <p:cNvPr id="11" name="Picture 2" descr="C:\Users\c1204691\AppData\Local\Microsoft\Windows\Temporary Internet Files\Content.IE5\3D7XP42S\MC900432552[1].png">
            <a:extLst>
              <a:ext uri="{FF2B5EF4-FFF2-40B4-BE49-F238E27FC236}">
                <a16:creationId xmlns:a16="http://schemas.microsoft.com/office/drawing/2014/main" id="{E8BABA12-36CF-ABF1-E4CC-6F5F7C7B0D24}"/>
              </a:ext>
            </a:extLst>
          </p:cNvPr>
          <p:cNvPicPr>
            <a:picLocks noChangeAspect="1" noChangeArrowheads="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897496" y="3182166"/>
            <a:ext cx="557522" cy="55752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c1204691\AppData\Local\Microsoft\Windows\Temporary Internet Files\Content.IE5\2CPY36OF\MC900434675[1].wmf">
            <a:extLst>
              <a:ext uri="{FF2B5EF4-FFF2-40B4-BE49-F238E27FC236}">
                <a16:creationId xmlns:a16="http://schemas.microsoft.com/office/drawing/2014/main" id="{6E5C3FB4-A345-1EAD-9B00-30689FD27C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5568" y="3300476"/>
            <a:ext cx="432048" cy="43921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a:extLst>
              <a:ext uri="{FF2B5EF4-FFF2-40B4-BE49-F238E27FC236}">
                <a16:creationId xmlns:a16="http://schemas.microsoft.com/office/drawing/2014/main" id="{52AEBFB5-2014-ABE0-8DB2-E34E966F605E}"/>
              </a:ext>
            </a:extLst>
          </p:cNvPr>
          <p:cNvCxnSpPr>
            <a:stCxn id="11" idx="1"/>
          </p:cNvCxnSpPr>
          <p:nvPr/>
        </p:nvCxnSpPr>
        <p:spPr>
          <a:xfrm flipH="1">
            <a:off x="3736632" y="3460927"/>
            <a:ext cx="16086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8D9623B-8E9E-3E2A-2D44-D6E7A237CB8C}"/>
              </a:ext>
            </a:extLst>
          </p:cNvPr>
          <p:cNvCxnSpPr/>
          <p:nvPr/>
        </p:nvCxnSpPr>
        <p:spPr>
          <a:xfrm flipV="1">
            <a:off x="3647289" y="3086436"/>
            <a:ext cx="8291"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CDD0A88-836E-918E-2452-7F126B14476B}"/>
              </a:ext>
            </a:extLst>
          </p:cNvPr>
          <p:cNvCxnSpPr/>
          <p:nvPr/>
        </p:nvCxnSpPr>
        <p:spPr>
          <a:xfrm flipH="1" flipV="1">
            <a:off x="3288349" y="2920665"/>
            <a:ext cx="192218"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7DB43AD-6397-F57F-F267-1495FB84FE86}"/>
              </a:ext>
            </a:extLst>
          </p:cNvPr>
          <p:cNvCxnSpPr/>
          <p:nvPr/>
        </p:nvCxnSpPr>
        <p:spPr>
          <a:xfrm flipH="1" flipV="1">
            <a:off x="2726393" y="2920663"/>
            <a:ext cx="200129" cy="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38478D9-C6F3-B042-4F97-B80F0513697A}"/>
              </a:ext>
            </a:extLst>
          </p:cNvPr>
          <p:cNvCxnSpPr/>
          <p:nvPr/>
        </p:nvCxnSpPr>
        <p:spPr>
          <a:xfrm>
            <a:off x="2663468" y="3135044"/>
            <a:ext cx="0" cy="19984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2155245-2BD0-8CE3-7AEE-D77E4504AB0C}"/>
              </a:ext>
            </a:extLst>
          </p:cNvPr>
          <p:cNvCxnSpPr/>
          <p:nvPr/>
        </p:nvCxnSpPr>
        <p:spPr>
          <a:xfrm flipV="1">
            <a:off x="2770300" y="3460926"/>
            <a:ext cx="186596"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8842AFD-1F69-229A-01BB-0D0DFC276BA4}"/>
              </a:ext>
            </a:extLst>
          </p:cNvPr>
          <p:cNvCxnSpPr/>
          <p:nvPr/>
        </p:nvCxnSpPr>
        <p:spPr>
          <a:xfrm flipH="1">
            <a:off x="2694433" y="3609339"/>
            <a:ext cx="24588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798BFAB-5DF0-CEB0-0038-A3EF05E35EB5}"/>
              </a:ext>
            </a:extLst>
          </p:cNvPr>
          <p:cNvCxnSpPr/>
          <p:nvPr/>
        </p:nvCxnSpPr>
        <p:spPr>
          <a:xfrm flipV="1">
            <a:off x="2519452" y="3061520"/>
            <a:ext cx="0" cy="21544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1F40CE2-3DD3-066A-76BB-D92CF8B0661C}"/>
              </a:ext>
            </a:extLst>
          </p:cNvPr>
          <p:cNvCxnSpPr/>
          <p:nvPr/>
        </p:nvCxnSpPr>
        <p:spPr>
          <a:xfrm flipV="1">
            <a:off x="2519452" y="2487159"/>
            <a:ext cx="0" cy="2871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9BD37DD-35D2-C4AE-2517-74DFAFEE4B40}"/>
              </a:ext>
            </a:extLst>
          </p:cNvPr>
          <p:cNvCxnSpPr/>
          <p:nvPr/>
        </p:nvCxnSpPr>
        <p:spPr>
          <a:xfrm flipV="1">
            <a:off x="2519452" y="1943540"/>
            <a:ext cx="0" cy="23293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EA885F3-4809-B6D8-7448-34F2024E75B0}"/>
              </a:ext>
            </a:extLst>
          </p:cNvPr>
          <p:cNvCxnSpPr/>
          <p:nvPr/>
        </p:nvCxnSpPr>
        <p:spPr>
          <a:xfrm flipV="1">
            <a:off x="2519452" y="1392207"/>
            <a:ext cx="0" cy="2931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3137256-0579-FC91-EA39-04B4F1F81975}"/>
              </a:ext>
            </a:extLst>
          </p:cNvPr>
          <p:cNvCxnSpPr/>
          <p:nvPr/>
        </p:nvCxnSpPr>
        <p:spPr>
          <a:xfrm flipV="1">
            <a:off x="2793570" y="1280021"/>
            <a:ext cx="199330"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25E59A69-49B3-B721-94EC-009082826D9C}"/>
              </a:ext>
            </a:extLst>
          </p:cNvPr>
          <p:cNvCxnSpPr/>
          <p:nvPr/>
        </p:nvCxnSpPr>
        <p:spPr>
          <a:xfrm>
            <a:off x="3355456" y="1277305"/>
            <a:ext cx="229533" cy="27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C68CCFF-4D24-E870-B8A4-D1C6980E4C65}"/>
              </a:ext>
            </a:extLst>
          </p:cNvPr>
          <p:cNvCxnSpPr/>
          <p:nvPr/>
        </p:nvCxnSpPr>
        <p:spPr>
          <a:xfrm>
            <a:off x="3873690" y="1280025"/>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2163D03B-3FDD-E9DB-CC85-BCE2BA162C1D}"/>
              </a:ext>
            </a:extLst>
          </p:cNvPr>
          <p:cNvCxnSpPr/>
          <p:nvPr/>
        </p:nvCxnSpPr>
        <p:spPr>
          <a:xfrm flipH="1">
            <a:off x="4333720" y="1415442"/>
            <a:ext cx="227661"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D0F0D01-E3EC-6D34-47B2-5772E155639C}"/>
              </a:ext>
            </a:extLst>
          </p:cNvPr>
          <p:cNvCxnSpPr/>
          <p:nvPr/>
        </p:nvCxnSpPr>
        <p:spPr>
          <a:xfrm>
            <a:off x="4224111" y="1415442"/>
            <a:ext cx="0" cy="2530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1452EDE-6C91-6B02-3A55-353FC2163E60}"/>
              </a:ext>
            </a:extLst>
          </p:cNvPr>
          <p:cNvCxnSpPr>
            <a:endCxn id="5" idx="0"/>
          </p:cNvCxnSpPr>
          <p:nvPr/>
        </p:nvCxnSpPr>
        <p:spPr>
          <a:xfrm flipH="1">
            <a:off x="4217290" y="1989409"/>
            <a:ext cx="6821"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49EE818-917F-116B-3B0C-F96ED21897CA}"/>
              </a:ext>
            </a:extLst>
          </p:cNvPr>
          <p:cNvCxnSpPr/>
          <p:nvPr/>
        </p:nvCxnSpPr>
        <p:spPr>
          <a:xfrm flipV="1">
            <a:off x="4354349" y="1989409"/>
            <a:ext cx="6821" cy="18706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7B30ACF-3250-7413-808C-38DC7B8D2ADB}"/>
              </a:ext>
            </a:extLst>
          </p:cNvPr>
          <p:cNvCxnSpPr/>
          <p:nvPr/>
        </p:nvCxnSpPr>
        <p:spPr>
          <a:xfrm>
            <a:off x="4406793" y="1778062"/>
            <a:ext cx="229938" cy="748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1AEB2A9-3A8B-5524-2B42-99B7BF72C2D2}"/>
              </a:ext>
            </a:extLst>
          </p:cNvPr>
          <p:cNvCxnSpPr/>
          <p:nvPr/>
        </p:nvCxnSpPr>
        <p:spPr>
          <a:xfrm>
            <a:off x="4795880" y="1990110"/>
            <a:ext cx="0"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A7C4F131-2CBE-D6C6-DEA0-8D65CAF919CB}"/>
              </a:ext>
            </a:extLst>
          </p:cNvPr>
          <p:cNvCxnSpPr/>
          <p:nvPr/>
        </p:nvCxnSpPr>
        <p:spPr>
          <a:xfrm>
            <a:off x="4795880" y="2574395"/>
            <a:ext cx="0" cy="1999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AACD5BC-6A09-F353-8E3D-5C2148522D36}"/>
              </a:ext>
            </a:extLst>
          </p:cNvPr>
          <p:cNvCxnSpPr/>
          <p:nvPr/>
        </p:nvCxnSpPr>
        <p:spPr>
          <a:xfrm>
            <a:off x="4774153" y="3096630"/>
            <a:ext cx="0"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BBF69B6D-CC3A-E25C-C449-DE02A92FC8E7}"/>
              </a:ext>
            </a:extLst>
          </p:cNvPr>
          <p:cNvSpPr txBox="1"/>
          <p:nvPr/>
        </p:nvSpPr>
        <p:spPr>
          <a:xfrm>
            <a:off x="5056467" y="3061519"/>
            <a:ext cx="1130510" cy="584775"/>
          </a:xfrm>
          <a:prstGeom prst="rect">
            <a:avLst/>
          </a:prstGeom>
          <a:noFill/>
        </p:spPr>
        <p:txBody>
          <a:bodyPr wrap="square" rtlCol="0">
            <a:spAutoFit/>
          </a:bodyPr>
          <a:lstStyle/>
          <a:p>
            <a:r>
              <a:rPr lang="en-GB" sz="1600" u="sng" dirty="0"/>
              <a:t>Method 1: </a:t>
            </a:r>
            <a:r>
              <a:rPr lang="en-GB" sz="1600" dirty="0"/>
              <a:t>23 steps</a:t>
            </a:r>
          </a:p>
        </p:txBody>
      </p:sp>
      <p:cxnSp>
        <p:nvCxnSpPr>
          <p:cNvPr id="36" name="Straight Connector 35">
            <a:extLst>
              <a:ext uri="{FF2B5EF4-FFF2-40B4-BE49-F238E27FC236}">
                <a16:creationId xmlns:a16="http://schemas.microsoft.com/office/drawing/2014/main" id="{F6182F84-2275-43EC-E13C-D36790924095}"/>
              </a:ext>
            </a:extLst>
          </p:cNvPr>
          <p:cNvCxnSpPr/>
          <p:nvPr/>
        </p:nvCxnSpPr>
        <p:spPr>
          <a:xfrm flipH="1">
            <a:off x="2850064" y="1044013"/>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E361AFE-42A8-E05F-6ED3-DAEEC38512A0}"/>
              </a:ext>
            </a:extLst>
          </p:cNvPr>
          <p:cNvCxnSpPr/>
          <p:nvPr/>
        </p:nvCxnSpPr>
        <p:spPr>
          <a:xfrm flipH="1">
            <a:off x="3392819" y="1044954"/>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CF70705-AB64-5233-BBCB-6D1CB7B4FB3E}"/>
              </a:ext>
            </a:extLst>
          </p:cNvPr>
          <p:cNvCxnSpPr/>
          <p:nvPr/>
        </p:nvCxnSpPr>
        <p:spPr>
          <a:xfrm flipH="1">
            <a:off x="3950246" y="1044954"/>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B9F2089-3B0B-E39D-0D5C-1CD00F56F098}"/>
              </a:ext>
            </a:extLst>
          </p:cNvPr>
          <p:cNvCxnSpPr/>
          <p:nvPr/>
        </p:nvCxnSpPr>
        <p:spPr>
          <a:xfrm flipH="1">
            <a:off x="4459285" y="1043312"/>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82D89E11-5FF2-BE3F-F9C1-5480129861FD}"/>
              </a:ext>
            </a:extLst>
          </p:cNvPr>
          <p:cNvSpPr txBox="1"/>
          <p:nvPr/>
        </p:nvSpPr>
        <p:spPr>
          <a:xfrm>
            <a:off x="3415065" y="291485"/>
            <a:ext cx="4883977" cy="584775"/>
          </a:xfrm>
          <a:prstGeom prst="rect">
            <a:avLst/>
          </a:prstGeom>
          <a:noFill/>
        </p:spPr>
        <p:txBody>
          <a:bodyPr wrap="square" rtlCol="0">
            <a:spAutoFit/>
          </a:bodyPr>
          <a:lstStyle/>
          <a:p>
            <a:r>
              <a:rPr lang="en-GB" sz="1600" u="sng" dirty="0"/>
              <a:t>Please note: </a:t>
            </a:r>
            <a:r>
              <a:rPr lang="en-GB" sz="1600" dirty="0"/>
              <a:t>The faint grey lines represent the grid lines (to aid understanding of method).</a:t>
            </a:r>
          </a:p>
        </p:txBody>
      </p:sp>
      <p:cxnSp>
        <p:nvCxnSpPr>
          <p:cNvPr id="41" name="Straight Connector 40">
            <a:extLst>
              <a:ext uri="{FF2B5EF4-FFF2-40B4-BE49-F238E27FC236}">
                <a16:creationId xmlns:a16="http://schemas.microsoft.com/office/drawing/2014/main" id="{47553606-0F37-31C1-23D7-FC952D7C2CA1}"/>
              </a:ext>
            </a:extLst>
          </p:cNvPr>
          <p:cNvCxnSpPr/>
          <p:nvPr/>
        </p:nvCxnSpPr>
        <p:spPr>
          <a:xfrm flipH="1">
            <a:off x="2303428" y="1562318"/>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29CD4AA-C9C7-6F49-B2B2-33B24CC1E1DD}"/>
              </a:ext>
            </a:extLst>
          </p:cNvPr>
          <p:cNvCxnSpPr/>
          <p:nvPr/>
        </p:nvCxnSpPr>
        <p:spPr>
          <a:xfrm flipH="1">
            <a:off x="2303428" y="2098095"/>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9C0C10C-6D16-7CA6-9CFD-FCEC8E623CD6}"/>
              </a:ext>
            </a:extLst>
          </p:cNvPr>
          <p:cNvCxnSpPr/>
          <p:nvPr/>
        </p:nvCxnSpPr>
        <p:spPr>
          <a:xfrm flipH="1">
            <a:off x="2344085" y="2638155"/>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BD165B2-7369-0D71-59B1-7DDA7FEB7476}"/>
              </a:ext>
            </a:extLst>
          </p:cNvPr>
          <p:cNvCxnSpPr/>
          <p:nvPr/>
        </p:nvCxnSpPr>
        <p:spPr>
          <a:xfrm flipH="1">
            <a:off x="2303428" y="3198567"/>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935120D-F799-21CC-E597-F16127E97E68}"/>
              </a:ext>
            </a:extLst>
          </p:cNvPr>
          <p:cNvCxnSpPr/>
          <p:nvPr/>
        </p:nvCxnSpPr>
        <p:spPr>
          <a:xfrm>
            <a:off x="4361170" y="1280025"/>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6" name="Table 45">
            <a:extLst>
              <a:ext uri="{FF2B5EF4-FFF2-40B4-BE49-F238E27FC236}">
                <a16:creationId xmlns:a16="http://schemas.microsoft.com/office/drawing/2014/main" id="{D85191B5-CB06-EFB8-D05D-167762712663}"/>
              </a:ext>
            </a:extLst>
          </p:cNvPr>
          <p:cNvGraphicFramePr>
            <a:graphicFrameLocks noGrp="1"/>
          </p:cNvGraphicFramePr>
          <p:nvPr>
            <p:extLst>
              <p:ext uri="{D42A27DB-BD31-4B8C-83A1-F6EECF244321}">
                <p14:modId xmlns:p14="http://schemas.microsoft.com/office/powerpoint/2010/main" val="685551825"/>
              </p:ext>
            </p:extLst>
          </p:nvPr>
        </p:nvGraphicFramePr>
        <p:xfrm>
          <a:off x="6155486" y="1028516"/>
          <a:ext cx="2737545" cy="2751140"/>
        </p:xfrm>
        <a:graphic>
          <a:graphicData uri="http://schemas.openxmlformats.org/drawingml/2006/table">
            <a:tbl>
              <a:tblPr/>
              <a:tblGrid>
                <a:gridCol w="547509">
                  <a:extLst>
                    <a:ext uri="{9D8B030D-6E8A-4147-A177-3AD203B41FA5}">
                      <a16:colId xmlns:a16="http://schemas.microsoft.com/office/drawing/2014/main" val="20000"/>
                    </a:ext>
                  </a:extLst>
                </a:gridCol>
                <a:gridCol w="547509">
                  <a:extLst>
                    <a:ext uri="{9D8B030D-6E8A-4147-A177-3AD203B41FA5}">
                      <a16:colId xmlns:a16="http://schemas.microsoft.com/office/drawing/2014/main" val="20001"/>
                    </a:ext>
                  </a:extLst>
                </a:gridCol>
                <a:gridCol w="547509">
                  <a:extLst>
                    <a:ext uri="{9D8B030D-6E8A-4147-A177-3AD203B41FA5}">
                      <a16:colId xmlns:a16="http://schemas.microsoft.com/office/drawing/2014/main" val="20002"/>
                    </a:ext>
                  </a:extLst>
                </a:gridCol>
                <a:gridCol w="547509">
                  <a:extLst>
                    <a:ext uri="{9D8B030D-6E8A-4147-A177-3AD203B41FA5}">
                      <a16:colId xmlns:a16="http://schemas.microsoft.com/office/drawing/2014/main" val="20003"/>
                    </a:ext>
                  </a:extLst>
                </a:gridCol>
                <a:gridCol w="547509">
                  <a:extLst>
                    <a:ext uri="{9D8B030D-6E8A-4147-A177-3AD203B41FA5}">
                      <a16:colId xmlns:a16="http://schemas.microsoft.com/office/drawing/2014/main" val="20004"/>
                    </a:ext>
                  </a:extLst>
                </a:gridCol>
              </a:tblGrid>
              <a:tr h="550228">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1"/>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2"/>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3"/>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sp>
        <p:nvSpPr>
          <p:cNvPr id="47" name="TextBox 46">
            <a:extLst>
              <a:ext uri="{FF2B5EF4-FFF2-40B4-BE49-F238E27FC236}">
                <a16:creationId xmlns:a16="http://schemas.microsoft.com/office/drawing/2014/main" id="{33705847-961B-3D0A-081E-349365F91C75}"/>
              </a:ext>
            </a:extLst>
          </p:cNvPr>
          <p:cNvSpPr txBox="1"/>
          <p:nvPr/>
        </p:nvSpPr>
        <p:spPr>
          <a:xfrm>
            <a:off x="7853324" y="2188062"/>
            <a:ext cx="432048" cy="369332"/>
          </a:xfrm>
          <a:prstGeom prst="rect">
            <a:avLst/>
          </a:prstGeom>
          <a:noFill/>
        </p:spPr>
        <p:txBody>
          <a:bodyPr wrap="square" rtlCol="0">
            <a:spAutoFit/>
          </a:bodyPr>
          <a:lstStyle/>
          <a:p>
            <a:pPr algn="ctr"/>
            <a:r>
              <a:rPr lang="en-GB" b="1" dirty="0"/>
              <a:t>5</a:t>
            </a:r>
          </a:p>
        </p:txBody>
      </p:sp>
      <p:sp>
        <p:nvSpPr>
          <p:cNvPr id="48" name="TextBox 47">
            <a:extLst>
              <a:ext uri="{FF2B5EF4-FFF2-40B4-BE49-F238E27FC236}">
                <a16:creationId xmlns:a16="http://schemas.microsoft.com/office/drawing/2014/main" id="{184BEE33-5F87-D73D-FDE6-731C5F0EBBDE}"/>
              </a:ext>
            </a:extLst>
          </p:cNvPr>
          <p:cNvSpPr txBox="1"/>
          <p:nvPr/>
        </p:nvSpPr>
        <p:spPr>
          <a:xfrm>
            <a:off x="6713128" y="1631662"/>
            <a:ext cx="504056" cy="369332"/>
          </a:xfrm>
          <a:prstGeom prst="rect">
            <a:avLst/>
          </a:prstGeom>
          <a:noFill/>
        </p:spPr>
        <p:txBody>
          <a:bodyPr wrap="square" rtlCol="0">
            <a:spAutoFit/>
          </a:bodyPr>
          <a:lstStyle/>
          <a:p>
            <a:pPr algn="ctr"/>
            <a:r>
              <a:rPr lang="en-GB" b="1" dirty="0"/>
              <a:t>6</a:t>
            </a:r>
          </a:p>
        </p:txBody>
      </p:sp>
      <p:sp>
        <p:nvSpPr>
          <p:cNvPr id="49" name="TextBox 48">
            <a:extLst>
              <a:ext uri="{FF2B5EF4-FFF2-40B4-BE49-F238E27FC236}">
                <a16:creationId xmlns:a16="http://schemas.microsoft.com/office/drawing/2014/main" id="{39E70BE9-B10B-F04D-B039-FCFB73DEBFD7}"/>
              </a:ext>
            </a:extLst>
          </p:cNvPr>
          <p:cNvSpPr txBox="1"/>
          <p:nvPr/>
        </p:nvSpPr>
        <p:spPr>
          <a:xfrm>
            <a:off x="7311782" y="1631662"/>
            <a:ext cx="504056" cy="369332"/>
          </a:xfrm>
          <a:prstGeom prst="rect">
            <a:avLst/>
          </a:prstGeom>
          <a:noFill/>
        </p:spPr>
        <p:txBody>
          <a:bodyPr wrap="square" rtlCol="0">
            <a:spAutoFit/>
          </a:bodyPr>
          <a:lstStyle/>
          <a:p>
            <a:pPr algn="ctr"/>
            <a:r>
              <a:rPr lang="en-GB" b="1" dirty="0"/>
              <a:t>10</a:t>
            </a:r>
          </a:p>
        </p:txBody>
      </p:sp>
      <p:sp>
        <p:nvSpPr>
          <p:cNvPr id="50" name="TextBox 49">
            <a:extLst>
              <a:ext uri="{FF2B5EF4-FFF2-40B4-BE49-F238E27FC236}">
                <a16:creationId xmlns:a16="http://schemas.microsoft.com/office/drawing/2014/main" id="{10A57172-A5D5-212A-6BDA-134C0F5FDDAE}"/>
              </a:ext>
            </a:extLst>
          </p:cNvPr>
          <p:cNvSpPr txBox="1"/>
          <p:nvPr/>
        </p:nvSpPr>
        <p:spPr>
          <a:xfrm>
            <a:off x="6739462" y="1055598"/>
            <a:ext cx="504056" cy="369332"/>
          </a:xfrm>
          <a:prstGeom prst="rect">
            <a:avLst/>
          </a:prstGeom>
          <a:noFill/>
        </p:spPr>
        <p:txBody>
          <a:bodyPr wrap="square" rtlCol="0">
            <a:spAutoFit/>
          </a:bodyPr>
          <a:lstStyle/>
          <a:p>
            <a:pPr algn="ctr"/>
            <a:r>
              <a:rPr lang="en-GB" b="1" dirty="0"/>
              <a:t>4</a:t>
            </a:r>
          </a:p>
        </p:txBody>
      </p:sp>
      <p:sp>
        <p:nvSpPr>
          <p:cNvPr id="51" name="TextBox 50">
            <a:extLst>
              <a:ext uri="{FF2B5EF4-FFF2-40B4-BE49-F238E27FC236}">
                <a16:creationId xmlns:a16="http://schemas.microsoft.com/office/drawing/2014/main" id="{48D25AA4-A997-FB1A-B07E-4CCA55501EEE}"/>
              </a:ext>
            </a:extLst>
          </p:cNvPr>
          <p:cNvSpPr txBox="1"/>
          <p:nvPr/>
        </p:nvSpPr>
        <p:spPr>
          <a:xfrm>
            <a:off x="8397626" y="1055598"/>
            <a:ext cx="432048" cy="369332"/>
          </a:xfrm>
          <a:prstGeom prst="rect">
            <a:avLst/>
          </a:prstGeom>
          <a:noFill/>
        </p:spPr>
        <p:txBody>
          <a:bodyPr wrap="square" rtlCol="0">
            <a:spAutoFit/>
          </a:bodyPr>
          <a:lstStyle/>
          <a:p>
            <a:pPr algn="ctr"/>
            <a:r>
              <a:rPr lang="en-GB" b="1" dirty="0"/>
              <a:t>6</a:t>
            </a:r>
          </a:p>
        </p:txBody>
      </p:sp>
      <p:sp>
        <p:nvSpPr>
          <p:cNvPr id="52" name="TextBox 51">
            <a:extLst>
              <a:ext uri="{FF2B5EF4-FFF2-40B4-BE49-F238E27FC236}">
                <a16:creationId xmlns:a16="http://schemas.microsoft.com/office/drawing/2014/main" id="{0F5B662A-B3C4-3141-AB28-089FAC8CEFBE}"/>
              </a:ext>
            </a:extLst>
          </p:cNvPr>
          <p:cNvSpPr txBox="1"/>
          <p:nvPr/>
        </p:nvSpPr>
        <p:spPr>
          <a:xfrm>
            <a:off x="6775466" y="3287846"/>
            <a:ext cx="432048" cy="369332"/>
          </a:xfrm>
          <a:prstGeom prst="rect">
            <a:avLst/>
          </a:prstGeom>
          <a:noFill/>
        </p:spPr>
        <p:txBody>
          <a:bodyPr wrap="square" rtlCol="0">
            <a:spAutoFit/>
          </a:bodyPr>
          <a:lstStyle/>
          <a:p>
            <a:pPr algn="ctr"/>
            <a:r>
              <a:rPr lang="en-GB" b="1" dirty="0"/>
              <a:t>5</a:t>
            </a:r>
          </a:p>
        </p:txBody>
      </p:sp>
      <p:pic>
        <p:nvPicPr>
          <p:cNvPr id="53" name="Picture 2" descr="C:\Users\c1204691\AppData\Local\Microsoft\Windows\Temporary Internet Files\Content.IE5\3D7XP42S\MC900432552[1].png">
            <a:extLst>
              <a:ext uri="{FF2B5EF4-FFF2-40B4-BE49-F238E27FC236}">
                <a16:creationId xmlns:a16="http://schemas.microsoft.com/office/drawing/2014/main" id="{355B2260-759C-2D44-0CE3-05D3CBC2D027}"/>
              </a:ext>
            </a:extLst>
          </p:cNvPr>
          <p:cNvPicPr>
            <a:picLocks noChangeAspect="1" noChangeArrowheads="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7749554" y="3193751"/>
            <a:ext cx="557522" cy="557522"/>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3" descr="C:\Users\c1204691\AppData\Local\Microsoft\Windows\Temporary Internet Files\Content.IE5\2CPY36OF\MC900434675[1].wmf">
            <a:extLst>
              <a:ext uri="{FF2B5EF4-FFF2-40B4-BE49-F238E27FC236}">
                <a16:creationId xmlns:a16="http://schemas.microsoft.com/office/drawing/2014/main" id="{8AFA10C5-C6CC-C5B0-CC2E-9EA16C9F49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97626" y="3312061"/>
            <a:ext cx="432048" cy="439212"/>
          </a:xfrm>
          <a:prstGeom prst="rect">
            <a:avLst/>
          </a:prstGeom>
          <a:noFill/>
          <a:extLst>
            <a:ext uri="{909E8E84-426E-40DD-AFC4-6F175D3DCCD1}">
              <a14:hiddenFill xmlns:a14="http://schemas.microsoft.com/office/drawing/2010/main">
                <a:solidFill>
                  <a:srgbClr val="FFFFFF"/>
                </a:solidFill>
              </a14:hiddenFill>
            </a:ext>
          </a:extLst>
        </p:spPr>
      </p:pic>
      <p:cxnSp>
        <p:nvCxnSpPr>
          <p:cNvPr id="55" name="Straight Arrow Connector 54">
            <a:extLst>
              <a:ext uri="{FF2B5EF4-FFF2-40B4-BE49-F238E27FC236}">
                <a16:creationId xmlns:a16="http://schemas.microsoft.com/office/drawing/2014/main" id="{72A48EE9-B036-F902-F0D8-C00D8C0040D4}"/>
              </a:ext>
            </a:extLst>
          </p:cNvPr>
          <p:cNvCxnSpPr>
            <a:stCxn id="53" idx="1"/>
          </p:cNvCxnSpPr>
          <p:nvPr/>
        </p:nvCxnSpPr>
        <p:spPr>
          <a:xfrm flipH="1">
            <a:off x="7588690" y="3472512"/>
            <a:ext cx="16086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364D981-ABF2-67B4-A80B-D098D9C84E7B}"/>
              </a:ext>
            </a:extLst>
          </p:cNvPr>
          <p:cNvCxnSpPr/>
          <p:nvPr/>
        </p:nvCxnSpPr>
        <p:spPr>
          <a:xfrm flipV="1">
            <a:off x="7499347" y="3098021"/>
            <a:ext cx="8291"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FDEFB38E-9569-47A1-FEF1-F1D50C578D4A}"/>
              </a:ext>
            </a:extLst>
          </p:cNvPr>
          <p:cNvCxnSpPr/>
          <p:nvPr/>
        </p:nvCxnSpPr>
        <p:spPr>
          <a:xfrm flipH="1" flipV="1">
            <a:off x="7140407" y="2932250"/>
            <a:ext cx="192218"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4D4FC5F-EB90-5781-4660-9C13D219E793}"/>
              </a:ext>
            </a:extLst>
          </p:cNvPr>
          <p:cNvCxnSpPr/>
          <p:nvPr/>
        </p:nvCxnSpPr>
        <p:spPr>
          <a:xfrm flipH="1" flipV="1">
            <a:off x="6578451" y="2932248"/>
            <a:ext cx="200129" cy="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073D6294-FF07-DF37-8100-4B3C42198516}"/>
              </a:ext>
            </a:extLst>
          </p:cNvPr>
          <p:cNvCxnSpPr/>
          <p:nvPr/>
        </p:nvCxnSpPr>
        <p:spPr>
          <a:xfrm>
            <a:off x="6515526" y="3146629"/>
            <a:ext cx="0" cy="19984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8C72ABB2-0F2D-20AA-9D53-1A2E2F749F4F}"/>
              </a:ext>
            </a:extLst>
          </p:cNvPr>
          <p:cNvCxnSpPr/>
          <p:nvPr/>
        </p:nvCxnSpPr>
        <p:spPr>
          <a:xfrm flipV="1">
            <a:off x="6622358" y="3472511"/>
            <a:ext cx="186596"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CC0BA9BF-B167-E823-36B8-A7043BB037F6}"/>
              </a:ext>
            </a:extLst>
          </p:cNvPr>
          <p:cNvCxnSpPr/>
          <p:nvPr/>
        </p:nvCxnSpPr>
        <p:spPr>
          <a:xfrm flipH="1">
            <a:off x="6546491" y="3620924"/>
            <a:ext cx="245886"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EB15CA92-3DD4-BD78-A5FA-47F498981BCE}"/>
              </a:ext>
            </a:extLst>
          </p:cNvPr>
          <p:cNvCxnSpPr/>
          <p:nvPr/>
        </p:nvCxnSpPr>
        <p:spPr>
          <a:xfrm flipV="1">
            <a:off x="6371510" y="3073105"/>
            <a:ext cx="0" cy="21544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10101925-6CA6-B4C3-B58A-0A51C064B3BB}"/>
              </a:ext>
            </a:extLst>
          </p:cNvPr>
          <p:cNvCxnSpPr/>
          <p:nvPr/>
        </p:nvCxnSpPr>
        <p:spPr>
          <a:xfrm flipV="1">
            <a:off x="6371510" y="2498744"/>
            <a:ext cx="0" cy="2871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4B2A4BC0-A43E-A404-1A4B-6DAEF7552B55}"/>
              </a:ext>
            </a:extLst>
          </p:cNvPr>
          <p:cNvCxnSpPr/>
          <p:nvPr/>
        </p:nvCxnSpPr>
        <p:spPr>
          <a:xfrm flipV="1">
            <a:off x="6371510" y="1955125"/>
            <a:ext cx="0" cy="23293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ADE52C32-FE16-E56E-D32A-055F731789E9}"/>
              </a:ext>
            </a:extLst>
          </p:cNvPr>
          <p:cNvCxnSpPr/>
          <p:nvPr/>
        </p:nvCxnSpPr>
        <p:spPr>
          <a:xfrm flipV="1">
            <a:off x="6371510" y="1403792"/>
            <a:ext cx="0" cy="2931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CAEFA7E-635D-4E39-E68A-C85C1B532447}"/>
              </a:ext>
            </a:extLst>
          </p:cNvPr>
          <p:cNvCxnSpPr/>
          <p:nvPr/>
        </p:nvCxnSpPr>
        <p:spPr>
          <a:xfrm flipV="1">
            <a:off x="6645628" y="1291606"/>
            <a:ext cx="199330"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A538E057-FBD4-8C94-8B31-B402C2347E5F}"/>
              </a:ext>
            </a:extLst>
          </p:cNvPr>
          <p:cNvCxnSpPr/>
          <p:nvPr/>
        </p:nvCxnSpPr>
        <p:spPr>
          <a:xfrm>
            <a:off x="7207514" y="1288890"/>
            <a:ext cx="229533" cy="27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FF69C242-55ED-9517-7CF4-257661E48439}"/>
              </a:ext>
            </a:extLst>
          </p:cNvPr>
          <p:cNvCxnSpPr/>
          <p:nvPr/>
        </p:nvCxnSpPr>
        <p:spPr>
          <a:xfrm>
            <a:off x="7725748" y="1291610"/>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127B9CFB-291B-F0FF-5CB2-F4761891C727}"/>
              </a:ext>
            </a:extLst>
          </p:cNvPr>
          <p:cNvCxnSpPr/>
          <p:nvPr/>
        </p:nvCxnSpPr>
        <p:spPr>
          <a:xfrm flipH="1">
            <a:off x="6615057" y="1943540"/>
            <a:ext cx="227661"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C86B74B0-6CB2-8057-EAD0-648F341CF372}"/>
              </a:ext>
            </a:extLst>
          </p:cNvPr>
          <p:cNvCxnSpPr/>
          <p:nvPr/>
        </p:nvCxnSpPr>
        <p:spPr>
          <a:xfrm>
            <a:off x="8076169" y="1427027"/>
            <a:ext cx="0" cy="2530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331C0F2A-87FA-4DCA-80D8-0AEF74D5C74E}"/>
              </a:ext>
            </a:extLst>
          </p:cNvPr>
          <p:cNvCxnSpPr>
            <a:endCxn id="47" idx="0"/>
          </p:cNvCxnSpPr>
          <p:nvPr/>
        </p:nvCxnSpPr>
        <p:spPr>
          <a:xfrm flipH="1">
            <a:off x="8069348" y="2000994"/>
            <a:ext cx="6821"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B7C3D628-EF99-C9D3-3D81-2F1E28397FC6}"/>
              </a:ext>
            </a:extLst>
          </p:cNvPr>
          <p:cNvCxnSpPr/>
          <p:nvPr/>
        </p:nvCxnSpPr>
        <p:spPr>
          <a:xfrm flipV="1">
            <a:off x="8206407" y="2000994"/>
            <a:ext cx="6821" cy="18706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318CAAF1-7A02-1424-3875-94361B833BD2}"/>
              </a:ext>
            </a:extLst>
          </p:cNvPr>
          <p:cNvCxnSpPr/>
          <p:nvPr/>
        </p:nvCxnSpPr>
        <p:spPr>
          <a:xfrm>
            <a:off x="8258851" y="1789647"/>
            <a:ext cx="229938" cy="748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9BC0D4F8-3725-900B-3AC2-9E5AB7BEBB2A}"/>
              </a:ext>
            </a:extLst>
          </p:cNvPr>
          <p:cNvCxnSpPr/>
          <p:nvPr/>
        </p:nvCxnSpPr>
        <p:spPr>
          <a:xfrm>
            <a:off x="8647938" y="2001695"/>
            <a:ext cx="0"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88C5A9B8-23F9-46BF-1C8D-3B5188447989}"/>
              </a:ext>
            </a:extLst>
          </p:cNvPr>
          <p:cNvCxnSpPr/>
          <p:nvPr/>
        </p:nvCxnSpPr>
        <p:spPr>
          <a:xfrm>
            <a:off x="8647938" y="2585980"/>
            <a:ext cx="0" cy="1999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45938216-8642-0B50-A74F-620A2FC06BB0}"/>
              </a:ext>
            </a:extLst>
          </p:cNvPr>
          <p:cNvCxnSpPr/>
          <p:nvPr/>
        </p:nvCxnSpPr>
        <p:spPr>
          <a:xfrm>
            <a:off x="8626211" y="3108215"/>
            <a:ext cx="0"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E41250F5-660D-8D6E-F81B-04E037820443}"/>
              </a:ext>
            </a:extLst>
          </p:cNvPr>
          <p:cNvCxnSpPr/>
          <p:nvPr/>
        </p:nvCxnSpPr>
        <p:spPr>
          <a:xfrm flipH="1">
            <a:off x="6702122" y="1055598"/>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D600015E-6DBC-1882-AEAE-DA880A852FD2}"/>
              </a:ext>
            </a:extLst>
          </p:cNvPr>
          <p:cNvCxnSpPr/>
          <p:nvPr/>
        </p:nvCxnSpPr>
        <p:spPr>
          <a:xfrm flipH="1">
            <a:off x="7244877" y="1056539"/>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CAE91A7A-37C4-6E85-6F79-0DB3445822EA}"/>
              </a:ext>
            </a:extLst>
          </p:cNvPr>
          <p:cNvCxnSpPr/>
          <p:nvPr/>
        </p:nvCxnSpPr>
        <p:spPr>
          <a:xfrm flipH="1">
            <a:off x="7802304" y="1056539"/>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BF70A2F9-F1CE-E34F-4A57-2C29E90F4087}"/>
              </a:ext>
            </a:extLst>
          </p:cNvPr>
          <p:cNvCxnSpPr/>
          <p:nvPr/>
        </p:nvCxnSpPr>
        <p:spPr>
          <a:xfrm flipH="1">
            <a:off x="8311343" y="1054897"/>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07C9397A-5574-BCA6-F03A-94609EE016BC}"/>
              </a:ext>
            </a:extLst>
          </p:cNvPr>
          <p:cNvCxnSpPr/>
          <p:nvPr/>
        </p:nvCxnSpPr>
        <p:spPr>
          <a:xfrm flipH="1">
            <a:off x="6155486" y="1573903"/>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4E80CE0-163D-46F3-01A7-B36205C56830}"/>
              </a:ext>
            </a:extLst>
          </p:cNvPr>
          <p:cNvCxnSpPr/>
          <p:nvPr/>
        </p:nvCxnSpPr>
        <p:spPr>
          <a:xfrm flipH="1">
            <a:off x="6155486" y="2109680"/>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0783FF97-4ED6-B018-816A-A4ACC5F42B30}"/>
              </a:ext>
            </a:extLst>
          </p:cNvPr>
          <p:cNvCxnSpPr/>
          <p:nvPr/>
        </p:nvCxnSpPr>
        <p:spPr>
          <a:xfrm flipH="1">
            <a:off x="6196143" y="2649740"/>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63C4948-95C4-594F-2F60-6B47ED2DFDA3}"/>
              </a:ext>
            </a:extLst>
          </p:cNvPr>
          <p:cNvCxnSpPr/>
          <p:nvPr/>
        </p:nvCxnSpPr>
        <p:spPr>
          <a:xfrm flipH="1">
            <a:off x="6155486" y="3210152"/>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E9354275-BC74-FCB5-D5AB-1F2D4AF56313}"/>
              </a:ext>
            </a:extLst>
          </p:cNvPr>
          <p:cNvCxnSpPr/>
          <p:nvPr/>
        </p:nvCxnSpPr>
        <p:spPr>
          <a:xfrm>
            <a:off x="6615057" y="1789647"/>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F8A22F2C-E612-4F7D-FA4C-3944890F3219}"/>
              </a:ext>
            </a:extLst>
          </p:cNvPr>
          <p:cNvSpPr txBox="1"/>
          <p:nvPr/>
        </p:nvSpPr>
        <p:spPr>
          <a:xfrm>
            <a:off x="9021680" y="3131680"/>
            <a:ext cx="1166116" cy="584775"/>
          </a:xfrm>
          <a:prstGeom prst="rect">
            <a:avLst/>
          </a:prstGeom>
          <a:noFill/>
        </p:spPr>
        <p:txBody>
          <a:bodyPr wrap="square" rtlCol="0">
            <a:spAutoFit/>
          </a:bodyPr>
          <a:lstStyle/>
          <a:p>
            <a:r>
              <a:rPr lang="en-GB" sz="1600" u="sng" dirty="0"/>
              <a:t>Method 2: </a:t>
            </a:r>
            <a:r>
              <a:rPr lang="en-GB" sz="1600" dirty="0"/>
              <a:t>23 steps</a:t>
            </a:r>
          </a:p>
        </p:txBody>
      </p:sp>
      <p:graphicFrame>
        <p:nvGraphicFramePr>
          <p:cNvPr id="87" name="Table 86">
            <a:extLst>
              <a:ext uri="{FF2B5EF4-FFF2-40B4-BE49-F238E27FC236}">
                <a16:creationId xmlns:a16="http://schemas.microsoft.com/office/drawing/2014/main" id="{FB49E42B-4442-0FD0-9CC9-6C9BE81D0C33}"/>
              </a:ext>
            </a:extLst>
          </p:cNvPr>
          <p:cNvGraphicFramePr>
            <a:graphicFrameLocks noGrp="1"/>
          </p:cNvGraphicFramePr>
          <p:nvPr>
            <p:extLst>
              <p:ext uri="{D42A27DB-BD31-4B8C-83A1-F6EECF244321}">
                <p14:modId xmlns:p14="http://schemas.microsoft.com/office/powerpoint/2010/main" val="3829779394"/>
              </p:ext>
            </p:extLst>
          </p:nvPr>
        </p:nvGraphicFramePr>
        <p:xfrm>
          <a:off x="2308133" y="3977724"/>
          <a:ext cx="2737545" cy="2751140"/>
        </p:xfrm>
        <a:graphic>
          <a:graphicData uri="http://schemas.openxmlformats.org/drawingml/2006/table">
            <a:tbl>
              <a:tblPr/>
              <a:tblGrid>
                <a:gridCol w="547509">
                  <a:extLst>
                    <a:ext uri="{9D8B030D-6E8A-4147-A177-3AD203B41FA5}">
                      <a16:colId xmlns:a16="http://schemas.microsoft.com/office/drawing/2014/main" val="20000"/>
                    </a:ext>
                  </a:extLst>
                </a:gridCol>
                <a:gridCol w="547509">
                  <a:extLst>
                    <a:ext uri="{9D8B030D-6E8A-4147-A177-3AD203B41FA5}">
                      <a16:colId xmlns:a16="http://schemas.microsoft.com/office/drawing/2014/main" val="20001"/>
                    </a:ext>
                  </a:extLst>
                </a:gridCol>
                <a:gridCol w="547509">
                  <a:extLst>
                    <a:ext uri="{9D8B030D-6E8A-4147-A177-3AD203B41FA5}">
                      <a16:colId xmlns:a16="http://schemas.microsoft.com/office/drawing/2014/main" val="20002"/>
                    </a:ext>
                  </a:extLst>
                </a:gridCol>
                <a:gridCol w="547509">
                  <a:extLst>
                    <a:ext uri="{9D8B030D-6E8A-4147-A177-3AD203B41FA5}">
                      <a16:colId xmlns:a16="http://schemas.microsoft.com/office/drawing/2014/main" val="20003"/>
                    </a:ext>
                  </a:extLst>
                </a:gridCol>
                <a:gridCol w="547509">
                  <a:extLst>
                    <a:ext uri="{9D8B030D-6E8A-4147-A177-3AD203B41FA5}">
                      <a16:colId xmlns:a16="http://schemas.microsoft.com/office/drawing/2014/main" val="20004"/>
                    </a:ext>
                  </a:extLst>
                </a:gridCol>
              </a:tblGrid>
              <a:tr h="550228">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1"/>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2"/>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3"/>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sp>
        <p:nvSpPr>
          <p:cNvPr id="88" name="TextBox 87">
            <a:extLst>
              <a:ext uri="{FF2B5EF4-FFF2-40B4-BE49-F238E27FC236}">
                <a16:creationId xmlns:a16="http://schemas.microsoft.com/office/drawing/2014/main" id="{205670AA-8679-0668-CCD4-813BD18B5D62}"/>
              </a:ext>
            </a:extLst>
          </p:cNvPr>
          <p:cNvSpPr txBox="1"/>
          <p:nvPr/>
        </p:nvSpPr>
        <p:spPr>
          <a:xfrm>
            <a:off x="4005971" y="5137270"/>
            <a:ext cx="432048" cy="369332"/>
          </a:xfrm>
          <a:prstGeom prst="rect">
            <a:avLst/>
          </a:prstGeom>
          <a:noFill/>
        </p:spPr>
        <p:txBody>
          <a:bodyPr wrap="square" rtlCol="0">
            <a:spAutoFit/>
          </a:bodyPr>
          <a:lstStyle/>
          <a:p>
            <a:pPr algn="ctr"/>
            <a:r>
              <a:rPr lang="en-GB" b="1" dirty="0"/>
              <a:t>5</a:t>
            </a:r>
          </a:p>
        </p:txBody>
      </p:sp>
      <p:sp>
        <p:nvSpPr>
          <p:cNvPr id="89" name="TextBox 88">
            <a:extLst>
              <a:ext uri="{FF2B5EF4-FFF2-40B4-BE49-F238E27FC236}">
                <a16:creationId xmlns:a16="http://schemas.microsoft.com/office/drawing/2014/main" id="{FE56E84B-0412-EFC8-FA2F-3B31DA5F1FC8}"/>
              </a:ext>
            </a:extLst>
          </p:cNvPr>
          <p:cNvSpPr txBox="1"/>
          <p:nvPr/>
        </p:nvSpPr>
        <p:spPr>
          <a:xfrm>
            <a:off x="2822081" y="4580870"/>
            <a:ext cx="504056" cy="369332"/>
          </a:xfrm>
          <a:prstGeom prst="rect">
            <a:avLst/>
          </a:prstGeom>
          <a:noFill/>
        </p:spPr>
        <p:txBody>
          <a:bodyPr wrap="square" rtlCol="0">
            <a:spAutoFit/>
          </a:bodyPr>
          <a:lstStyle/>
          <a:p>
            <a:pPr algn="ctr"/>
            <a:r>
              <a:rPr lang="en-GB" b="1" dirty="0"/>
              <a:t>6</a:t>
            </a:r>
          </a:p>
        </p:txBody>
      </p:sp>
      <p:sp>
        <p:nvSpPr>
          <p:cNvPr id="90" name="TextBox 89">
            <a:extLst>
              <a:ext uri="{FF2B5EF4-FFF2-40B4-BE49-F238E27FC236}">
                <a16:creationId xmlns:a16="http://schemas.microsoft.com/office/drawing/2014/main" id="{4F103663-72CB-214A-8E3C-BD202AD73816}"/>
              </a:ext>
            </a:extLst>
          </p:cNvPr>
          <p:cNvSpPr txBox="1"/>
          <p:nvPr/>
        </p:nvSpPr>
        <p:spPr>
          <a:xfrm>
            <a:off x="3464429" y="4580870"/>
            <a:ext cx="504056" cy="369332"/>
          </a:xfrm>
          <a:prstGeom prst="rect">
            <a:avLst/>
          </a:prstGeom>
          <a:noFill/>
        </p:spPr>
        <p:txBody>
          <a:bodyPr wrap="square" rtlCol="0">
            <a:spAutoFit/>
          </a:bodyPr>
          <a:lstStyle/>
          <a:p>
            <a:pPr algn="ctr"/>
            <a:r>
              <a:rPr lang="en-GB" b="1" dirty="0"/>
              <a:t>10</a:t>
            </a:r>
          </a:p>
        </p:txBody>
      </p:sp>
      <p:sp>
        <p:nvSpPr>
          <p:cNvPr id="91" name="TextBox 90">
            <a:extLst>
              <a:ext uri="{FF2B5EF4-FFF2-40B4-BE49-F238E27FC236}">
                <a16:creationId xmlns:a16="http://schemas.microsoft.com/office/drawing/2014/main" id="{1979384A-7279-24F7-6D82-8C7FCCB2CCF4}"/>
              </a:ext>
            </a:extLst>
          </p:cNvPr>
          <p:cNvSpPr txBox="1"/>
          <p:nvPr/>
        </p:nvSpPr>
        <p:spPr>
          <a:xfrm>
            <a:off x="2892109" y="4004806"/>
            <a:ext cx="504056" cy="369332"/>
          </a:xfrm>
          <a:prstGeom prst="rect">
            <a:avLst/>
          </a:prstGeom>
          <a:noFill/>
        </p:spPr>
        <p:txBody>
          <a:bodyPr wrap="square" rtlCol="0">
            <a:spAutoFit/>
          </a:bodyPr>
          <a:lstStyle/>
          <a:p>
            <a:pPr algn="ctr"/>
            <a:r>
              <a:rPr lang="en-GB" b="1" dirty="0"/>
              <a:t>4</a:t>
            </a:r>
          </a:p>
        </p:txBody>
      </p:sp>
      <p:sp>
        <p:nvSpPr>
          <p:cNvPr id="92" name="TextBox 91">
            <a:extLst>
              <a:ext uri="{FF2B5EF4-FFF2-40B4-BE49-F238E27FC236}">
                <a16:creationId xmlns:a16="http://schemas.microsoft.com/office/drawing/2014/main" id="{78D69CF5-AD56-19DE-E872-B10D583B0C19}"/>
              </a:ext>
            </a:extLst>
          </p:cNvPr>
          <p:cNvSpPr txBox="1"/>
          <p:nvPr/>
        </p:nvSpPr>
        <p:spPr>
          <a:xfrm>
            <a:off x="4550273" y="4004806"/>
            <a:ext cx="432048" cy="369332"/>
          </a:xfrm>
          <a:prstGeom prst="rect">
            <a:avLst/>
          </a:prstGeom>
          <a:noFill/>
        </p:spPr>
        <p:txBody>
          <a:bodyPr wrap="square" rtlCol="0">
            <a:spAutoFit/>
          </a:bodyPr>
          <a:lstStyle/>
          <a:p>
            <a:pPr algn="ctr"/>
            <a:r>
              <a:rPr lang="en-GB" b="1" dirty="0"/>
              <a:t>6</a:t>
            </a:r>
          </a:p>
        </p:txBody>
      </p:sp>
      <p:sp>
        <p:nvSpPr>
          <p:cNvPr id="93" name="TextBox 92">
            <a:extLst>
              <a:ext uri="{FF2B5EF4-FFF2-40B4-BE49-F238E27FC236}">
                <a16:creationId xmlns:a16="http://schemas.microsoft.com/office/drawing/2014/main" id="{C1121D3E-6A05-64BF-EBD2-1F9FCECDDA16}"/>
              </a:ext>
            </a:extLst>
          </p:cNvPr>
          <p:cNvSpPr txBox="1"/>
          <p:nvPr/>
        </p:nvSpPr>
        <p:spPr>
          <a:xfrm>
            <a:off x="2928113" y="6237054"/>
            <a:ext cx="432048" cy="369332"/>
          </a:xfrm>
          <a:prstGeom prst="rect">
            <a:avLst/>
          </a:prstGeom>
          <a:noFill/>
        </p:spPr>
        <p:txBody>
          <a:bodyPr wrap="square" rtlCol="0">
            <a:spAutoFit/>
          </a:bodyPr>
          <a:lstStyle/>
          <a:p>
            <a:pPr algn="ctr"/>
            <a:r>
              <a:rPr lang="en-GB" b="1" dirty="0"/>
              <a:t>5</a:t>
            </a:r>
          </a:p>
        </p:txBody>
      </p:sp>
      <p:pic>
        <p:nvPicPr>
          <p:cNvPr id="94" name="Picture 2" descr="C:\Users\c1204691\AppData\Local\Microsoft\Windows\Temporary Internet Files\Content.IE5\3D7XP42S\MC900432552[1].png">
            <a:extLst>
              <a:ext uri="{FF2B5EF4-FFF2-40B4-BE49-F238E27FC236}">
                <a16:creationId xmlns:a16="http://schemas.microsoft.com/office/drawing/2014/main" id="{388D48B7-D165-DFB4-7184-FE720B6E421A}"/>
              </a:ext>
            </a:extLst>
          </p:cNvPr>
          <p:cNvPicPr>
            <a:picLocks noChangeAspect="1" noChangeArrowheads="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902201" y="6142959"/>
            <a:ext cx="557522" cy="557522"/>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3" descr="C:\Users\c1204691\AppData\Local\Microsoft\Windows\Temporary Internet Files\Content.IE5\2CPY36OF\MC900434675[1].wmf">
            <a:extLst>
              <a:ext uri="{FF2B5EF4-FFF2-40B4-BE49-F238E27FC236}">
                <a16:creationId xmlns:a16="http://schemas.microsoft.com/office/drawing/2014/main" id="{68A3F3DC-ADB6-E477-3705-E1F3B606D9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0273" y="6261269"/>
            <a:ext cx="432048" cy="439212"/>
          </a:xfrm>
          <a:prstGeom prst="rect">
            <a:avLst/>
          </a:prstGeom>
          <a:noFill/>
          <a:extLst>
            <a:ext uri="{909E8E84-426E-40DD-AFC4-6F175D3DCCD1}">
              <a14:hiddenFill xmlns:a14="http://schemas.microsoft.com/office/drawing/2010/main">
                <a:solidFill>
                  <a:srgbClr val="FFFFFF"/>
                </a:solidFill>
              </a14:hiddenFill>
            </a:ext>
          </a:extLst>
        </p:spPr>
      </p:pic>
      <p:cxnSp>
        <p:nvCxnSpPr>
          <p:cNvPr id="96" name="Straight Arrow Connector 95">
            <a:extLst>
              <a:ext uri="{FF2B5EF4-FFF2-40B4-BE49-F238E27FC236}">
                <a16:creationId xmlns:a16="http://schemas.microsoft.com/office/drawing/2014/main" id="{644F9D7B-A47B-9F41-37A7-34D7E73AA6C5}"/>
              </a:ext>
            </a:extLst>
          </p:cNvPr>
          <p:cNvCxnSpPr>
            <a:stCxn id="94" idx="1"/>
          </p:cNvCxnSpPr>
          <p:nvPr/>
        </p:nvCxnSpPr>
        <p:spPr>
          <a:xfrm flipH="1">
            <a:off x="3741337" y="6421720"/>
            <a:ext cx="16086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7EBB4E7C-EC9C-0BE4-61BE-D171BFF2E9BE}"/>
              </a:ext>
            </a:extLst>
          </p:cNvPr>
          <p:cNvCxnSpPr/>
          <p:nvPr/>
        </p:nvCxnSpPr>
        <p:spPr>
          <a:xfrm flipV="1">
            <a:off x="3651994" y="6047229"/>
            <a:ext cx="8291"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1E0029E6-3FDE-CEA2-93E4-B9DE59D77DCE}"/>
              </a:ext>
            </a:extLst>
          </p:cNvPr>
          <p:cNvCxnSpPr/>
          <p:nvPr/>
        </p:nvCxnSpPr>
        <p:spPr>
          <a:xfrm flipH="1" flipV="1">
            <a:off x="3293054" y="5881458"/>
            <a:ext cx="192218"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93A4C7F7-CB06-DA6D-7988-015FAFD65C83}"/>
              </a:ext>
            </a:extLst>
          </p:cNvPr>
          <p:cNvCxnSpPr/>
          <p:nvPr/>
        </p:nvCxnSpPr>
        <p:spPr>
          <a:xfrm flipH="1" flipV="1">
            <a:off x="2731098" y="5881456"/>
            <a:ext cx="200129" cy="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47FD3786-1A97-2811-F521-653424CDDBC9}"/>
              </a:ext>
            </a:extLst>
          </p:cNvPr>
          <p:cNvCxnSpPr/>
          <p:nvPr/>
        </p:nvCxnSpPr>
        <p:spPr>
          <a:xfrm flipV="1">
            <a:off x="2524157" y="5447952"/>
            <a:ext cx="0" cy="2871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71AD007B-8722-6864-62AB-1277F801746E}"/>
              </a:ext>
            </a:extLst>
          </p:cNvPr>
          <p:cNvCxnSpPr/>
          <p:nvPr/>
        </p:nvCxnSpPr>
        <p:spPr>
          <a:xfrm flipV="1">
            <a:off x="2524157" y="4904333"/>
            <a:ext cx="0" cy="23293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08D07516-27DF-4B32-663A-1DBBF5E28EEE}"/>
              </a:ext>
            </a:extLst>
          </p:cNvPr>
          <p:cNvCxnSpPr/>
          <p:nvPr/>
        </p:nvCxnSpPr>
        <p:spPr>
          <a:xfrm flipV="1">
            <a:off x="2524157" y="4353000"/>
            <a:ext cx="0" cy="2931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BDCD0CC3-BB19-9DA6-5E76-A82D4A0831FA}"/>
              </a:ext>
            </a:extLst>
          </p:cNvPr>
          <p:cNvCxnSpPr/>
          <p:nvPr/>
        </p:nvCxnSpPr>
        <p:spPr>
          <a:xfrm flipV="1">
            <a:off x="2798275" y="4240814"/>
            <a:ext cx="199330"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4CC0EF92-96B6-CB40-18D7-029D0AACC25D}"/>
              </a:ext>
            </a:extLst>
          </p:cNvPr>
          <p:cNvCxnSpPr/>
          <p:nvPr/>
        </p:nvCxnSpPr>
        <p:spPr>
          <a:xfrm>
            <a:off x="3360161" y="4238098"/>
            <a:ext cx="229533" cy="27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84E5BC4C-F9A0-37FD-26D6-D43F3A9AD5EF}"/>
              </a:ext>
            </a:extLst>
          </p:cNvPr>
          <p:cNvCxnSpPr/>
          <p:nvPr/>
        </p:nvCxnSpPr>
        <p:spPr>
          <a:xfrm>
            <a:off x="3878395" y="4240818"/>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E7DEB2E2-C2CB-5E36-3134-5A8C2CF47D8A}"/>
              </a:ext>
            </a:extLst>
          </p:cNvPr>
          <p:cNvCxnSpPr/>
          <p:nvPr/>
        </p:nvCxnSpPr>
        <p:spPr>
          <a:xfrm flipH="1">
            <a:off x="4338425" y="4376235"/>
            <a:ext cx="227661"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7BD350A9-112E-9877-384E-631222903C23}"/>
              </a:ext>
            </a:extLst>
          </p:cNvPr>
          <p:cNvCxnSpPr/>
          <p:nvPr/>
        </p:nvCxnSpPr>
        <p:spPr>
          <a:xfrm flipH="1">
            <a:off x="3821770" y="4374138"/>
            <a:ext cx="281858" cy="209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86139407-A47A-72A9-8B33-AC9940BCD99F}"/>
              </a:ext>
            </a:extLst>
          </p:cNvPr>
          <p:cNvCxnSpPr/>
          <p:nvPr/>
        </p:nvCxnSpPr>
        <p:spPr>
          <a:xfrm flipH="1">
            <a:off x="3689240" y="4459100"/>
            <a:ext cx="6821"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53A7F671-B5C4-8F69-42D4-577623DA70B0}"/>
              </a:ext>
            </a:extLst>
          </p:cNvPr>
          <p:cNvCxnSpPr/>
          <p:nvPr/>
        </p:nvCxnSpPr>
        <p:spPr>
          <a:xfrm>
            <a:off x="4411498" y="4738855"/>
            <a:ext cx="229938" cy="748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97EAAB24-3A60-4C72-A8AA-FC67BF2504AB}"/>
              </a:ext>
            </a:extLst>
          </p:cNvPr>
          <p:cNvCxnSpPr/>
          <p:nvPr/>
        </p:nvCxnSpPr>
        <p:spPr>
          <a:xfrm>
            <a:off x="4800585" y="4950903"/>
            <a:ext cx="0"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68B44BC-C7EE-8D2F-ED4F-1E2929CF407C}"/>
              </a:ext>
            </a:extLst>
          </p:cNvPr>
          <p:cNvCxnSpPr/>
          <p:nvPr/>
        </p:nvCxnSpPr>
        <p:spPr>
          <a:xfrm>
            <a:off x="4800585" y="5535188"/>
            <a:ext cx="0" cy="1999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BA6E0DD2-32DB-2097-5D2B-4D3243087872}"/>
              </a:ext>
            </a:extLst>
          </p:cNvPr>
          <p:cNvCxnSpPr/>
          <p:nvPr/>
        </p:nvCxnSpPr>
        <p:spPr>
          <a:xfrm>
            <a:off x="4778858" y="6057423"/>
            <a:ext cx="0"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D2641FA9-83EA-1B47-B19D-E278CB9DAC08}"/>
              </a:ext>
            </a:extLst>
          </p:cNvPr>
          <p:cNvCxnSpPr/>
          <p:nvPr/>
        </p:nvCxnSpPr>
        <p:spPr>
          <a:xfrm flipH="1">
            <a:off x="2854769" y="4004806"/>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346C837-5C92-367E-8724-A501862C55BE}"/>
              </a:ext>
            </a:extLst>
          </p:cNvPr>
          <p:cNvCxnSpPr/>
          <p:nvPr/>
        </p:nvCxnSpPr>
        <p:spPr>
          <a:xfrm flipH="1">
            <a:off x="3397524" y="4005747"/>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EF6FDE81-BC85-2202-174C-B53692A5E3B3}"/>
              </a:ext>
            </a:extLst>
          </p:cNvPr>
          <p:cNvCxnSpPr/>
          <p:nvPr/>
        </p:nvCxnSpPr>
        <p:spPr>
          <a:xfrm flipH="1">
            <a:off x="3954951" y="4005747"/>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A8126263-B104-7795-95D4-06B6B4E0E00E}"/>
              </a:ext>
            </a:extLst>
          </p:cNvPr>
          <p:cNvCxnSpPr/>
          <p:nvPr/>
        </p:nvCxnSpPr>
        <p:spPr>
          <a:xfrm flipH="1">
            <a:off x="4463990" y="4004105"/>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9C55D2E0-5D4F-FE69-748F-3861E607582D}"/>
              </a:ext>
            </a:extLst>
          </p:cNvPr>
          <p:cNvCxnSpPr/>
          <p:nvPr/>
        </p:nvCxnSpPr>
        <p:spPr>
          <a:xfrm flipH="1">
            <a:off x="2308133" y="4523111"/>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356DEC8B-5219-E644-958C-33D3372FA813}"/>
              </a:ext>
            </a:extLst>
          </p:cNvPr>
          <p:cNvCxnSpPr/>
          <p:nvPr/>
        </p:nvCxnSpPr>
        <p:spPr>
          <a:xfrm flipH="1">
            <a:off x="2308133" y="5058888"/>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77D9C4F9-CEAA-B60E-D3D2-F44BDD596226}"/>
              </a:ext>
            </a:extLst>
          </p:cNvPr>
          <p:cNvCxnSpPr/>
          <p:nvPr/>
        </p:nvCxnSpPr>
        <p:spPr>
          <a:xfrm flipH="1">
            <a:off x="2348790" y="5598948"/>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B4AF8F2-9795-D1BE-94EE-C30D58F0DAF6}"/>
              </a:ext>
            </a:extLst>
          </p:cNvPr>
          <p:cNvCxnSpPr/>
          <p:nvPr/>
        </p:nvCxnSpPr>
        <p:spPr>
          <a:xfrm flipH="1">
            <a:off x="2308133" y="6159360"/>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47A47AAB-F30B-B43A-F4CA-278C6FA7F8F9}"/>
              </a:ext>
            </a:extLst>
          </p:cNvPr>
          <p:cNvCxnSpPr/>
          <p:nvPr/>
        </p:nvCxnSpPr>
        <p:spPr>
          <a:xfrm>
            <a:off x="4365875" y="4240818"/>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47AAD6A3-8A5A-7CE7-2D8B-6C69CC3F5A9D}"/>
              </a:ext>
            </a:extLst>
          </p:cNvPr>
          <p:cNvSpPr txBox="1"/>
          <p:nvPr/>
        </p:nvSpPr>
        <p:spPr>
          <a:xfrm>
            <a:off x="5059914" y="5130212"/>
            <a:ext cx="1076521" cy="584775"/>
          </a:xfrm>
          <a:prstGeom prst="rect">
            <a:avLst/>
          </a:prstGeom>
          <a:noFill/>
        </p:spPr>
        <p:txBody>
          <a:bodyPr wrap="square" rtlCol="0">
            <a:spAutoFit/>
          </a:bodyPr>
          <a:lstStyle/>
          <a:p>
            <a:r>
              <a:rPr lang="en-GB" sz="1600" u="sng" dirty="0"/>
              <a:t>Method 3: </a:t>
            </a:r>
            <a:r>
              <a:rPr lang="en-GB" sz="1600" dirty="0"/>
              <a:t>19 steps</a:t>
            </a:r>
          </a:p>
        </p:txBody>
      </p:sp>
      <p:cxnSp>
        <p:nvCxnSpPr>
          <p:cNvPr id="123" name="Straight Arrow Connector 122">
            <a:extLst>
              <a:ext uri="{FF2B5EF4-FFF2-40B4-BE49-F238E27FC236}">
                <a16:creationId xmlns:a16="http://schemas.microsoft.com/office/drawing/2014/main" id="{E7BED57B-0CB1-A34C-4ACC-392A48707669}"/>
              </a:ext>
            </a:extLst>
          </p:cNvPr>
          <p:cNvCxnSpPr/>
          <p:nvPr/>
        </p:nvCxnSpPr>
        <p:spPr>
          <a:xfrm>
            <a:off x="3878395" y="4765536"/>
            <a:ext cx="229938" cy="748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24" name="Table 123">
            <a:extLst>
              <a:ext uri="{FF2B5EF4-FFF2-40B4-BE49-F238E27FC236}">
                <a16:creationId xmlns:a16="http://schemas.microsoft.com/office/drawing/2014/main" id="{F88ACE25-BCF0-C9D1-C154-B2DB594C42A6}"/>
              </a:ext>
            </a:extLst>
          </p:cNvPr>
          <p:cNvGraphicFramePr>
            <a:graphicFrameLocks noGrp="1"/>
          </p:cNvGraphicFramePr>
          <p:nvPr>
            <p:extLst>
              <p:ext uri="{D42A27DB-BD31-4B8C-83A1-F6EECF244321}">
                <p14:modId xmlns:p14="http://schemas.microsoft.com/office/powerpoint/2010/main" val="1847328643"/>
              </p:ext>
            </p:extLst>
          </p:nvPr>
        </p:nvGraphicFramePr>
        <p:xfrm>
          <a:off x="6146320" y="3970666"/>
          <a:ext cx="2737545" cy="2751140"/>
        </p:xfrm>
        <a:graphic>
          <a:graphicData uri="http://schemas.openxmlformats.org/drawingml/2006/table">
            <a:tbl>
              <a:tblPr/>
              <a:tblGrid>
                <a:gridCol w="547509">
                  <a:extLst>
                    <a:ext uri="{9D8B030D-6E8A-4147-A177-3AD203B41FA5}">
                      <a16:colId xmlns:a16="http://schemas.microsoft.com/office/drawing/2014/main" val="20000"/>
                    </a:ext>
                  </a:extLst>
                </a:gridCol>
                <a:gridCol w="547509">
                  <a:extLst>
                    <a:ext uri="{9D8B030D-6E8A-4147-A177-3AD203B41FA5}">
                      <a16:colId xmlns:a16="http://schemas.microsoft.com/office/drawing/2014/main" val="20001"/>
                    </a:ext>
                  </a:extLst>
                </a:gridCol>
                <a:gridCol w="547509">
                  <a:extLst>
                    <a:ext uri="{9D8B030D-6E8A-4147-A177-3AD203B41FA5}">
                      <a16:colId xmlns:a16="http://schemas.microsoft.com/office/drawing/2014/main" val="20002"/>
                    </a:ext>
                  </a:extLst>
                </a:gridCol>
                <a:gridCol w="547509">
                  <a:extLst>
                    <a:ext uri="{9D8B030D-6E8A-4147-A177-3AD203B41FA5}">
                      <a16:colId xmlns:a16="http://schemas.microsoft.com/office/drawing/2014/main" val="20003"/>
                    </a:ext>
                  </a:extLst>
                </a:gridCol>
                <a:gridCol w="547509">
                  <a:extLst>
                    <a:ext uri="{9D8B030D-6E8A-4147-A177-3AD203B41FA5}">
                      <a16:colId xmlns:a16="http://schemas.microsoft.com/office/drawing/2014/main" val="20004"/>
                    </a:ext>
                  </a:extLst>
                </a:gridCol>
              </a:tblGrid>
              <a:tr h="550228">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1"/>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2"/>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3"/>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sp>
        <p:nvSpPr>
          <p:cNvPr id="125" name="TextBox 124">
            <a:extLst>
              <a:ext uri="{FF2B5EF4-FFF2-40B4-BE49-F238E27FC236}">
                <a16:creationId xmlns:a16="http://schemas.microsoft.com/office/drawing/2014/main" id="{DD417841-D4FD-9677-6878-87AA9B9ABDB4}"/>
              </a:ext>
            </a:extLst>
          </p:cNvPr>
          <p:cNvSpPr txBox="1"/>
          <p:nvPr/>
        </p:nvSpPr>
        <p:spPr>
          <a:xfrm>
            <a:off x="7844158" y="5130212"/>
            <a:ext cx="432048" cy="369332"/>
          </a:xfrm>
          <a:prstGeom prst="rect">
            <a:avLst/>
          </a:prstGeom>
          <a:noFill/>
        </p:spPr>
        <p:txBody>
          <a:bodyPr wrap="square" rtlCol="0">
            <a:spAutoFit/>
          </a:bodyPr>
          <a:lstStyle/>
          <a:p>
            <a:pPr algn="ctr"/>
            <a:r>
              <a:rPr lang="en-GB" b="1" dirty="0"/>
              <a:t>5</a:t>
            </a:r>
          </a:p>
        </p:txBody>
      </p:sp>
      <p:sp>
        <p:nvSpPr>
          <p:cNvPr id="126" name="TextBox 125">
            <a:extLst>
              <a:ext uri="{FF2B5EF4-FFF2-40B4-BE49-F238E27FC236}">
                <a16:creationId xmlns:a16="http://schemas.microsoft.com/office/drawing/2014/main" id="{14335BB2-B02E-73B2-398E-4F266A6FEF58}"/>
              </a:ext>
            </a:extLst>
          </p:cNvPr>
          <p:cNvSpPr txBox="1"/>
          <p:nvPr/>
        </p:nvSpPr>
        <p:spPr>
          <a:xfrm>
            <a:off x="6660268" y="4573812"/>
            <a:ext cx="504056" cy="369332"/>
          </a:xfrm>
          <a:prstGeom prst="rect">
            <a:avLst/>
          </a:prstGeom>
          <a:noFill/>
        </p:spPr>
        <p:txBody>
          <a:bodyPr wrap="square" rtlCol="0">
            <a:spAutoFit/>
          </a:bodyPr>
          <a:lstStyle/>
          <a:p>
            <a:pPr algn="ctr"/>
            <a:r>
              <a:rPr lang="en-GB" b="1" dirty="0"/>
              <a:t>6</a:t>
            </a:r>
          </a:p>
        </p:txBody>
      </p:sp>
      <p:sp>
        <p:nvSpPr>
          <p:cNvPr id="127" name="TextBox 126">
            <a:extLst>
              <a:ext uri="{FF2B5EF4-FFF2-40B4-BE49-F238E27FC236}">
                <a16:creationId xmlns:a16="http://schemas.microsoft.com/office/drawing/2014/main" id="{28EACAE2-B2E9-8D33-8266-EE7AD9F9E73F}"/>
              </a:ext>
            </a:extLst>
          </p:cNvPr>
          <p:cNvSpPr txBox="1"/>
          <p:nvPr/>
        </p:nvSpPr>
        <p:spPr>
          <a:xfrm>
            <a:off x="7302616" y="4573812"/>
            <a:ext cx="504056" cy="369332"/>
          </a:xfrm>
          <a:prstGeom prst="rect">
            <a:avLst/>
          </a:prstGeom>
          <a:noFill/>
        </p:spPr>
        <p:txBody>
          <a:bodyPr wrap="square" rtlCol="0">
            <a:spAutoFit/>
          </a:bodyPr>
          <a:lstStyle/>
          <a:p>
            <a:pPr algn="ctr"/>
            <a:r>
              <a:rPr lang="en-GB" b="1" dirty="0"/>
              <a:t>10</a:t>
            </a:r>
          </a:p>
        </p:txBody>
      </p:sp>
      <p:sp>
        <p:nvSpPr>
          <p:cNvPr id="128" name="TextBox 127">
            <a:extLst>
              <a:ext uri="{FF2B5EF4-FFF2-40B4-BE49-F238E27FC236}">
                <a16:creationId xmlns:a16="http://schemas.microsoft.com/office/drawing/2014/main" id="{805EDC31-B999-FB22-0C40-345D091B9587}"/>
              </a:ext>
            </a:extLst>
          </p:cNvPr>
          <p:cNvSpPr txBox="1"/>
          <p:nvPr/>
        </p:nvSpPr>
        <p:spPr>
          <a:xfrm>
            <a:off x="6730296" y="3997748"/>
            <a:ext cx="504056" cy="369332"/>
          </a:xfrm>
          <a:prstGeom prst="rect">
            <a:avLst/>
          </a:prstGeom>
          <a:noFill/>
        </p:spPr>
        <p:txBody>
          <a:bodyPr wrap="square" rtlCol="0">
            <a:spAutoFit/>
          </a:bodyPr>
          <a:lstStyle/>
          <a:p>
            <a:pPr algn="ctr"/>
            <a:r>
              <a:rPr lang="en-GB" b="1" dirty="0"/>
              <a:t>4</a:t>
            </a:r>
          </a:p>
        </p:txBody>
      </p:sp>
      <p:sp>
        <p:nvSpPr>
          <p:cNvPr id="129" name="TextBox 128">
            <a:extLst>
              <a:ext uri="{FF2B5EF4-FFF2-40B4-BE49-F238E27FC236}">
                <a16:creationId xmlns:a16="http://schemas.microsoft.com/office/drawing/2014/main" id="{7B1A7F8D-A53A-BA22-5EEF-48D47C3CC26F}"/>
              </a:ext>
            </a:extLst>
          </p:cNvPr>
          <p:cNvSpPr txBox="1"/>
          <p:nvPr/>
        </p:nvSpPr>
        <p:spPr>
          <a:xfrm>
            <a:off x="8388460" y="3997748"/>
            <a:ext cx="432048" cy="369332"/>
          </a:xfrm>
          <a:prstGeom prst="rect">
            <a:avLst/>
          </a:prstGeom>
          <a:noFill/>
        </p:spPr>
        <p:txBody>
          <a:bodyPr wrap="square" rtlCol="0">
            <a:spAutoFit/>
          </a:bodyPr>
          <a:lstStyle/>
          <a:p>
            <a:pPr algn="ctr"/>
            <a:r>
              <a:rPr lang="en-GB" b="1" dirty="0"/>
              <a:t>6</a:t>
            </a:r>
          </a:p>
        </p:txBody>
      </p:sp>
      <p:sp>
        <p:nvSpPr>
          <p:cNvPr id="130" name="TextBox 129">
            <a:extLst>
              <a:ext uri="{FF2B5EF4-FFF2-40B4-BE49-F238E27FC236}">
                <a16:creationId xmlns:a16="http://schemas.microsoft.com/office/drawing/2014/main" id="{CB97DC50-A1BF-1366-2521-594C471F2D44}"/>
              </a:ext>
            </a:extLst>
          </p:cNvPr>
          <p:cNvSpPr txBox="1"/>
          <p:nvPr/>
        </p:nvSpPr>
        <p:spPr>
          <a:xfrm>
            <a:off x="6766300" y="6229996"/>
            <a:ext cx="432048" cy="369332"/>
          </a:xfrm>
          <a:prstGeom prst="rect">
            <a:avLst/>
          </a:prstGeom>
          <a:noFill/>
        </p:spPr>
        <p:txBody>
          <a:bodyPr wrap="square" rtlCol="0">
            <a:spAutoFit/>
          </a:bodyPr>
          <a:lstStyle/>
          <a:p>
            <a:pPr algn="ctr"/>
            <a:r>
              <a:rPr lang="en-GB" b="1" dirty="0"/>
              <a:t>5</a:t>
            </a:r>
          </a:p>
        </p:txBody>
      </p:sp>
      <p:pic>
        <p:nvPicPr>
          <p:cNvPr id="131" name="Picture 2" descr="C:\Users\c1204691\AppData\Local\Microsoft\Windows\Temporary Internet Files\Content.IE5\3D7XP42S\MC900432552[1].png">
            <a:extLst>
              <a:ext uri="{FF2B5EF4-FFF2-40B4-BE49-F238E27FC236}">
                <a16:creationId xmlns:a16="http://schemas.microsoft.com/office/drawing/2014/main" id="{6EF91BB9-27C0-E3A5-783B-B2F282CBF7B4}"/>
              </a:ext>
            </a:extLst>
          </p:cNvPr>
          <p:cNvPicPr>
            <a:picLocks noChangeAspect="1" noChangeArrowheads="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7740388" y="6135901"/>
            <a:ext cx="557522" cy="557522"/>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3" descr="C:\Users\c1204691\AppData\Local\Microsoft\Windows\Temporary Internet Files\Content.IE5\2CPY36OF\MC900434675[1].wmf">
            <a:extLst>
              <a:ext uri="{FF2B5EF4-FFF2-40B4-BE49-F238E27FC236}">
                <a16:creationId xmlns:a16="http://schemas.microsoft.com/office/drawing/2014/main" id="{84B2F8E0-38BF-DAB2-667A-0F3402837D8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8460" y="6254211"/>
            <a:ext cx="432048" cy="439212"/>
          </a:xfrm>
          <a:prstGeom prst="rect">
            <a:avLst/>
          </a:prstGeom>
          <a:noFill/>
          <a:extLst>
            <a:ext uri="{909E8E84-426E-40DD-AFC4-6F175D3DCCD1}">
              <a14:hiddenFill xmlns:a14="http://schemas.microsoft.com/office/drawing/2010/main">
                <a:solidFill>
                  <a:srgbClr val="FFFFFF"/>
                </a:solidFill>
              </a14:hiddenFill>
            </a:ext>
          </a:extLst>
        </p:spPr>
      </p:pic>
      <p:cxnSp>
        <p:nvCxnSpPr>
          <p:cNvPr id="133" name="Straight Arrow Connector 132">
            <a:extLst>
              <a:ext uri="{FF2B5EF4-FFF2-40B4-BE49-F238E27FC236}">
                <a16:creationId xmlns:a16="http://schemas.microsoft.com/office/drawing/2014/main" id="{C0A2E44B-3817-DF40-77FC-BEF133572304}"/>
              </a:ext>
            </a:extLst>
          </p:cNvPr>
          <p:cNvCxnSpPr>
            <a:stCxn id="131" idx="1"/>
          </p:cNvCxnSpPr>
          <p:nvPr/>
        </p:nvCxnSpPr>
        <p:spPr>
          <a:xfrm flipH="1">
            <a:off x="7579524" y="6414662"/>
            <a:ext cx="160864" cy="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15D1A2D0-70D0-9CC4-3840-67475600A075}"/>
              </a:ext>
            </a:extLst>
          </p:cNvPr>
          <p:cNvCxnSpPr/>
          <p:nvPr/>
        </p:nvCxnSpPr>
        <p:spPr>
          <a:xfrm flipV="1">
            <a:off x="7490181" y="6040171"/>
            <a:ext cx="8291"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98A436DE-0DB1-1082-D3DB-D5D03399F11C}"/>
              </a:ext>
            </a:extLst>
          </p:cNvPr>
          <p:cNvCxnSpPr/>
          <p:nvPr/>
        </p:nvCxnSpPr>
        <p:spPr>
          <a:xfrm flipH="1" flipV="1">
            <a:off x="7131241" y="5874400"/>
            <a:ext cx="192218"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4EEACB06-D8CF-4B35-3F16-B43A3324DAAB}"/>
              </a:ext>
            </a:extLst>
          </p:cNvPr>
          <p:cNvCxnSpPr/>
          <p:nvPr/>
        </p:nvCxnSpPr>
        <p:spPr>
          <a:xfrm flipH="1" flipV="1">
            <a:off x="6569285" y="5874398"/>
            <a:ext cx="200129" cy="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9BB68C0F-DAA2-925D-C695-65D8534F5494}"/>
              </a:ext>
            </a:extLst>
          </p:cNvPr>
          <p:cNvCxnSpPr/>
          <p:nvPr/>
        </p:nvCxnSpPr>
        <p:spPr>
          <a:xfrm flipV="1">
            <a:off x="6362344" y="5440894"/>
            <a:ext cx="0" cy="2871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F8AEF193-79F8-A817-D17A-0F907FDBE228}"/>
              </a:ext>
            </a:extLst>
          </p:cNvPr>
          <p:cNvCxnSpPr/>
          <p:nvPr/>
        </p:nvCxnSpPr>
        <p:spPr>
          <a:xfrm flipV="1">
            <a:off x="6362344" y="4897275"/>
            <a:ext cx="0" cy="23293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6ED137B1-0558-F9D5-767D-EEFE35286DFC}"/>
              </a:ext>
            </a:extLst>
          </p:cNvPr>
          <p:cNvCxnSpPr/>
          <p:nvPr/>
        </p:nvCxnSpPr>
        <p:spPr>
          <a:xfrm flipV="1">
            <a:off x="6362344" y="4345942"/>
            <a:ext cx="0" cy="2931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8B63A989-C69A-AC4B-B7CD-E6C7C61E2279}"/>
              </a:ext>
            </a:extLst>
          </p:cNvPr>
          <p:cNvCxnSpPr/>
          <p:nvPr/>
        </p:nvCxnSpPr>
        <p:spPr>
          <a:xfrm flipV="1">
            <a:off x="6636462" y="4233756"/>
            <a:ext cx="199330" cy="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E90C9EA1-8BAA-68C3-FD50-40ED9A52D044}"/>
              </a:ext>
            </a:extLst>
          </p:cNvPr>
          <p:cNvCxnSpPr/>
          <p:nvPr/>
        </p:nvCxnSpPr>
        <p:spPr>
          <a:xfrm>
            <a:off x="7198348" y="4231040"/>
            <a:ext cx="229533" cy="272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CF9E5A8A-2C40-71D1-1BB9-756A7A2C81F4}"/>
              </a:ext>
            </a:extLst>
          </p:cNvPr>
          <p:cNvCxnSpPr/>
          <p:nvPr/>
        </p:nvCxnSpPr>
        <p:spPr>
          <a:xfrm flipH="1">
            <a:off x="6578654" y="4894284"/>
            <a:ext cx="227661"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8F69784F-F056-2A17-6CC8-9C4D2A069C11}"/>
              </a:ext>
            </a:extLst>
          </p:cNvPr>
          <p:cNvCxnSpPr/>
          <p:nvPr/>
        </p:nvCxnSpPr>
        <p:spPr>
          <a:xfrm flipH="1">
            <a:off x="7527427" y="4452042"/>
            <a:ext cx="6821"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5337381E-7E59-2BB1-051D-D1A208F3D7EE}"/>
              </a:ext>
            </a:extLst>
          </p:cNvPr>
          <p:cNvCxnSpPr/>
          <p:nvPr/>
        </p:nvCxnSpPr>
        <p:spPr>
          <a:xfrm>
            <a:off x="8249685" y="4731797"/>
            <a:ext cx="229938" cy="748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CFC9D24A-83A3-C370-9206-28FC949259DE}"/>
              </a:ext>
            </a:extLst>
          </p:cNvPr>
          <p:cNvCxnSpPr/>
          <p:nvPr/>
        </p:nvCxnSpPr>
        <p:spPr>
          <a:xfrm>
            <a:off x="8638772" y="4943845"/>
            <a:ext cx="0" cy="18706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72B6EC9D-A1BB-26A5-356A-4947F7123FDC}"/>
              </a:ext>
            </a:extLst>
          </p:cNvPr>
          <p:cNvCxnSpPr/>
          <p:nvPr/>
        </p:nvCxnSpPr>
        <p:spPr>
          <a:xfrm>
            <a:off x="8638772" y="5528130"/>
            <a:ext cx="0" cy="1999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Arrow Connector 146">
            <a:extLst>
              <a:ext uri="{FF2B5EF4-FFF2-40B4-BE49-F238E27FC236}">
                <a16:creationId xmlns:a16="http://schemas.microsoft.com/office/drawing/2014/main" id="{CAF570C7-7F43-56B4-9308-530D1B5BE3CB}"/>
              </a:ext>
            </a:extLst>
          </p:cNvPr>
          <p:cNvCxnSpPr/>
          <p:nvPr/>
        </p:nvCxnSpPr>
        <p:spPr>
          <a:xfrm>
            <a:off x="8617045" y="6050365"/>
            <a:ext cx="0" cy="21474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DF49CFB6-8DBD-6F89-F299-6C4B57FCF26B}"/>
              </a:ext>
            </a:extLst>
          </p:cNvPr>
          <p:cNvCxnSpPr/>
          <p:nvPr/>
        </p:nvCxnSpPr>
        <p:spPr>
          <a:xfrm flipH="1">
            <a:off x="6692956" y="3997748"/>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0A910C29-7BF8-A324-8C9D-65B9D33A3903}"/>
              </a:ext>
            </a:extLst>
          </p:cNvPr>
          <p:cNvCxnSpPr/>
          <p:nvPr/>
        </p:nvCxnSpPr>
        <p:spPr>
          <a:xfrm flipH="1">
            <a:off x="7235711" y="3998689"/>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60E1168D-36A6-61D0-C3CB-A91D696CD000}"/>
              </a:ext>
            </a:extLst>
          </p:cNvPr>
          <p:cNvCxnSpPr/>
          <p:nvPr/>
        </p:nvCxnSpPr>
        <p:spPr>
          <a:xfrm flipH="1">
            <a:off x="7793138" y="3998689"/>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750D80A3-E47D-0CF0-F83F-9EE05F25C4AB}"/>
              </a:ext>
            </a:extLst>
          </p:cNvPr>
          <p:cNvCxnSpPr/>
          <p:nvPr/>
        </p:nvCxnSpPr>
        <p:spPr>
          <a:xfrm flipH="1">
            <a:off x="8302177" y="3997047"/>
            <a:ext cx="13534" cy="2696376"/>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149DC996-B37F-C5D7-5B32-AE4584EE2694}"/>
              </a:ext>
            </a:extLst>
          </p:cNvPr>
          <p:cNvCxnSpPr/>
          <p:nvPr/>
        </p:nvCxnSpPr>
        <p:spPr>
          <a:xfrm flipH="1">
            <a:off x="6146320" y="4516053"/>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530009EC-0D32-BD74-90B9-FE3E3D53ED95}"/>
              </a:ext>
            </a:extLst>
          </p:cNvPr>
          <p:cNvCxnSpPr/>
          <p:nvPr/>
        </p:nvCxnSpPr>
        <p:spPr>
          <a:xfrm flipH="1">
            <a:off x="6146320" y="5051830"/>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F5B0ED5B-1A4E-8415-E801-27D92E6DCC45}"/>
              </a:ext>
            </a:extLst>
          </p:cNvPr>
          <p:cNvCxnSpPr/>
          <p:nvPr/>
        </p:nvCxnSpPr>
        <p:spPr>
          <a:xfrm flipH="1">
            <a:off x="6186977" y="5591890"/>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D0C305BE-B632-2285-A8CB-3BF8086BEC6D}"/>
              </a:ext>
            </a:extLst>
          </p:cNvPr>
          <p:cNvCxnSpPr/>
          <p:nvPr/>
        </p:nvCxnSpPr>
        <p:spPr>
          <a:xfrm flipH="1">
            <a:off x="6146320" y="6152302"/>
            <a:ext cx="2687722" cy="10869"/>
          </a:xfrm>
          <a:prstGeom prst="line">
            <a:avLst/>
          </a:prstGeom>
          <a:ln w="317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4E6AB112-62CF-90A8-0B54-9108E00E32C7}"/>
              </a:ext>
            </a:extLst>
          </p:cNvPr>
          <p:cNvCxnSpPr/>
          <p:nvPr/>
        </p:nvCxnSpPr>
        <p:spPr>
          <a:xfrm>
            <a:off x="6597013" y="4731797"/>
            <a:ext cx="229938"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1F865832-EDBF-51CB-9B9E-7D1597E104FD}"/>
              </a:ext>
            </a:extLst>
          </p:cNvPr>
          <p:cNvCxnSpPr/>
          <p:nvPr/>
        </p:nvCxnSpPr>
        <p:spPr>
          <a:xfrm>
            <a:off x="7716582" y="4758478"/>
            <a:ext cx="229938" cy="748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1A0226C0-8507-1E5A-A735-5BE015D36215}"/>
              </a:ext>
            </a:extLst>
          </p:cNvPr>
          <p:cNvSpPr txBox="1"/>
          <p:nvPr/>
        </p:nvSpPr>
        <p:spPr>
          <a:xfrm>
            <a:off x="9021680" y="5158808"/>
            <a:ext cx="1166116" cy="584775"/>
          </a:xfrm>
          <a:prstGeom prst="rect">
            <a:avLst/>
          </a:prstGeom>
          <a:noFill/>
        </p:spPr>
        <p:txBody>
          <a:bodyPr wrap="square" rtlCol="0">
            <a:spAutoFit/>
          </a:bodyPr>
          <a:lstStyle/>
          <a:p>
            <a:r>
              <a:rPr lang="en-GB" sz="1600" u="sng" dirty="0"/>
              <a:t>Method 4: </a:t>
            </a:r>
            <a:r>
              <a:rPr lang="en-GB" sz="1600" dirty="0"/>
              <a:t> 17 steps</a:t>
            </a:r>
          </a:p>
        </p:txBody>
      </p:sp>
    </p:spTree>
    <p:extLst>
      <p:ext uri="{BB962C8B-B14F-4D97-AF65-F5344CB8AC3E}">
        <p14:creationId xmlns:p14="http://schemas.microsoft.com/office/powerpoint/2010/main" val="193495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75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75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childTnLst>
                                </p:cTn>
                              </p:par>
                              <p:par>
                                <p:cTn id="37" presetID="10"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750"/>
                                        <p:tgtEl>
                                          <p:spTgt spid="13"/>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75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750"/>
                                        <p:tgtEl>
                                          <p:spTgt spid="15"/>
                                        </p:tgtEl>
                                      </p:cBhvr>
                                    </p:animEffect>
                                  </p:childTnLst>
                                </p:cTn>
                              </p:par>
                              <p:par>
                                <p:cTn id="46" presetID="10"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75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childTnLst>
                                </p:cTn>
                              </p:par>
                              <p:par>
                                <p:cTn id="52" presetID="10" presetClass="entr" presetSubtype="0" fill="hold"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750"/>
                                        <p:tgtEl>
                                          <p:spTgt spid="18"/>
                                        </p:tgtEl>
                                      </p:cBhvr>
                                    </p:animEffect>
                                  </p:childTnLst>
                                </p:cTn>
                              </p:par>
                              <p:par>
                                <p:cTn id="55" presetID="10" presetClass="entr" presetSubtype="0"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750"/>
                                        <p:tgtEl>
                                          <p:spTgt spid="19"/>
                                        </p:tgtEl>
                                      </p:cBhvr>
                                    </p:animEffect>
                                  </p:childTnLst>
                                </p:cTn>
                              </p:par>
                              <p:par>
                                <p:cTn id="58" presetID="10" presetClass="entr" presetSubtype="0"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750"/>
                                        <p:tgtEl>
                                          <p:spTgt spid="20"/>
                                        </p:tgtEl>
                                      </p:cBhvr>
                                    </p:animEffect>
                                  </p:childTnLst>
                                </p:cTn>
                              </p:par>
                              <p:par>
                                <p:cTn id="61" presetID="10" presetClass="entr" presetSubtype="0"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750"/>
                                        <p:tgtEl>
                                          <p:spTgt spid="21"/>
                                        </p:tgtEl>
                                      </p:cBhvr>
                                    </p:animEffect>
                                  </p:childTnLst>
                                </p:cTn>
                              </p:par>
                              <p:par>
                                <p:cTn id="64" presetID="10" presetClass="entr" presetSubtype="0"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750"/>
                                        <p:tgtEl>
                                          <p:spTgt spid="22"/>
                                        </p:tgtEl>
                                      </p:cBhvr>
                                    </p:animEffect>
                                  </p:childTnLst>
                                </p:cTn>
                              </p:par>
                              <p:par>
                                <p:cTn id="67" presetID="10"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750"/>
                                        <p:tgtEl>
                                          <p:spTgt spid="23"/>
                                        </p:tgtEl>
                                      </p:cBhvr>
                                    </p:animEffect>
                                  </p:childTnLst>
                                </p:cTn>
                              </p:par>
                              <p:par>
                                <p:cTn id="70" presetID="10" presetClass="entr" presetSubtype="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750"/>
                                        <p:tgtEl>
                                          <p:spTgt spid="24"/>
                                        </p:tgtEl>
                                      </p:cBhvr>
                                    </p:animEffect>
                                  </p:childTnLst>
                                </p:cTn>
                              </p:par>
                              <p:par>
                                <p:cTn id="73" presetID="10" presetClass="entr" presetSubtype="0"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750"/>
                                        <p:tgtEl>
                                          <p:spTgt spid="25"/>
                                        </p:tgtEl>
                                      </p:cBhvr>
                                    </p:animEffect>
                                  </p:childTnLst>
                                </p:cTn>
                              </p:par>
                              <p:par>
                                <p:cTn id="76" presetID="10" presetClass="entr" presetSubtype="0"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750"/>
                                        <p:tgtEl>
                                          <p:spTgt spid="26"/>
                                        </p:tgtEl>
                                      </p:cBhvr>
                                    </p:animEffect>
                                  </p:childTnLst>
                                </p:cTn>
                              </p:par>
                              <p:par>
                                <p:cTn id="79" presetID="10" presetClass="entr" presetSubtype="0"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750"/>
                                        <p:tgtEl>
                                          <p:spTgt spid="27"/>
                                        </p:tgtEl>
                                      </p:cBhvr>
                                    </p:animEffect>
                                  </p:childTnLst>
                                </p:cTn>
                              </p:par>
                              <p:par>
                                <p:cTn id="82" presetID="10" presetClass="entr" presetSubtype="0"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750"/>
                                        <p:tgtEl>
                                          <p:spTgt spid="28"/>
                                        </p:tgtEl>
                                      </p:cBhvr>
                                    </p:animEffect>
                                  </p:childTnLst>
                                </p:cTn>
                              </p:par>
                              <p:par>
                                <p:cTn id="85" presetID="10" presetClass="entr" presetSubtype="0" fill="hold"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750"/>
                                        <p:tgtEl>
                                          <p:spTgt spid="29"/>
                                        </p:tgtEl>
                                      </p:cBhvr>
                                    </p:animEffect>
                                  </p:childTnLst>
                                </p:cTn>
                              </p:par>
                              <p:par>
                                <p:cTn id="88" presetID="10" presetClass="entr" presetSubtype="0" fill="hold"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750"/>
                                        <p:tgtEl>
                                          <p:spTgt spid="30"/>
                                        </p:tgtEl>
                                      </p:cBhvr>
                                    </p:animEffect>
                                  </p:childTnLst>
                                </p:cTn>
                              </p:par>
                              <p:par>
                                <p:cTn id="91" presetID="10" presetClass="entr" presetSubtype="0" fill="hold"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750"/>
                                        <p:tgtEl>
                                          <p:spTgt spid="31"/>
                                        </p:tgtEl>
                                      </p:cBhvr>
                                    </p:animEffect>
                                  </p:childTnLst>
                                </p:cTn>
                              </p:par>
                              <p:par>
                                <p:cTn id="94" presetID="10" presetClass="entr" presetSubtype="0" fill="hold"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750"/>
                                        <p:tgtEl>
                                          <p:spTgt spid="32"/>
                                        </p:tgtEl>
                                      </p:cBhvr>
                                    </p:animEffect>
                                  </p:childTnLst>
                                </p:cTn>
                              </p:par>
                              <p:par>
                                <p:cTn id="97" presetID="10" presetClass="entr" presetSubtype="0" fill="hold"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750"/>
                                        <p:tgtEl>
                                          <p:spTgt spid="33"/>
                                        </p:tgtEl>
                                      </p:cBhvr>
                                    </p:animEffect>
                                  </p:childTnLst>
                                </p:cTn>
                              </p:par>
                              <p:par>
                                <p:cTn id="100" presetID="10" presetClass="entr" presetSubtype="0" fill="hold"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750"/>
                                        <p:tgtEl>
                                          <p:spTgt spid="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750"/>
                                        <p:tgtEl>
                                          <p:spTgt spid="35"/>
                                        </p:tgtEl>
                                      </p:cBhvr>
                                    </p:animEffect>
                                  </p:childTnLst>
                                </p:cTn>
                              </p:par>
                              <p:par>
                                <p:cTn id="106" presetID="10" presetClass="entr" presetSubtype="0" fill="hold"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750"/>
                                        <p:tgtEl>
                                          <p:spTgt spid="36"/>
                                        </p:tgtEl>
                                      </p:cBhvr>
                                    </p:animEffect>
                                  </p:childTnLst>
                                </p:cTn>
                              </p:par>
                              <p:par>
                                <p:cTn id="109" presetID="10" presetClass="entr" presetSubtype="0" fill="hold" nodeType="with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750"/>
                                        <p:tgtEl>
                                          <p:spTgt spid="37"/>
                                        </p:tgtEl>
                                      </p:cBhvr>
                                    </p:animEffect>
                                  </p:childTnLst>
                                </p:cTn>
                              </p:par>
                              <p:par>
                                <p:cTn id="112" presetID="10" presetClass="entr" presetSubtype="0" fill="hold" nodeType="withEffect">
                                  <p:stCondLst>
                                    <p:cond delay="0"/>
                                  </p:stCondLst>
                                  <p:childTnLst>
                                    <p:set>
                                      <p:cBhvr>
                                        <p:cTn id="113" dur="1" fill="hold">
                                          <p:stCondLst>
                                            <p:cond delay="0"/>
                                          </p:stCondLst>
                                        </p:cTn>
                                        <p:tgtEl>
                                          <p:spTgt spid="38"/>
                                        </p:tgtEl>
                                        <p:attrNameLst>
                                          <p:attrName>style.visibility</p:attrName>
                                        </p:attrNameLst>
                                      </p:cBhvr>
                                      <p:to>
                                        <p:strVal val="visible"/>
                                      </p:to>
                                    </p:set>
                                    <p:animEffect transition="in" filter="fade">
                                      <p:cBhvr>
                                        <p:cTn id="114" dur="750"/>
                                        <p:tgtEl>
                                          <p:spTgt spid="38"/>
                                        </p:tgtEl>
                                      </p:cBhvr>
                                    </p:animEffect>
                                  </p:childTnLst>
                                </p:cTn>
                              </p:par>
                              <p:par>
                                <p:cTn id="115" presetID="10" presetClass="entr" presetSubtype="0" fill="hold" nodeType="with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750"/>
                                        <p:tgtEl>
                                          <p:spTgt spid="39"/>
                                        </p:tgtEl>
                                      </p:cBhvr>
                                    </p:animEffect>
                                  </p:childTnLst>
                                </p:cTn>
                              </p:par>
                              <p:par>
                                <p:cTn id="118" presetID="10" presetClass="entr" presetSubtype="0" fill="hold" nodeType="with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fade">
                                      <p:cBhvr>
                                        <p:cTn id="120" dur="750"/>
                                        <p:tgtEl>
                                          <p:spTgt spid="41"/>
                                        </p:tgtEl>
                                      </p:cBhvr>
                                    </p:animEffect>
                                  </p:childTnLst>
                                </p:cTn>
                              </p:par>
                              <p:par>
                                <p:cTn id="121" presetID="10" presetClass="entr" presetSubtype="0" fill="hold" nodeType="with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fade">
                                      <p:cBhvr>
                                        <p:cTn id="123" dur="750"/>
                                        <p:tgtEl>
                                          <p:spTgt spid="42"/>
                                        </p:tgtEl>
                                      </p:cBhvr>
                                    </p:animEffect>
                                  </p:childTnLst>
                                </p:cTn>
                              </p:par>
                              <p:par>
                                <p:cTn id="124" presetID="10" presetClass="entr" presetSubtype="0" fill="hold" nodeType="with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fade">
                                      <p:cBhvr>
                                        <p:cTn id="126" dur="750"/>
                                        <p:tgtEl>
                                          <p:spTgt spid="43"/>
                                        </p:tgtEl>
                                      </p:cBhvr>
                                    </p:animEffect>
                                  </p:childTnLst>
                                </p:cTn>
                              </p:par>
                              <p:par>
                                <p:cTn id="127" presetID="10" presetClass="entr" presetSubtype="0" fill="hold" nodeType="with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750"/>
                                        <p:tgtEl>
                                          <p:spTgt spid="44"/>
                                        </p:tgtEl>
                                      </p:cBhvr>
                                    </p:animEffect>
                                  </p:childTnLst>
                                </p:cTn>
                              </p:par>
                              <p:par>
                                <p:cTn id="130" presetID="10" presetClass="entr" presetSubtype="0" fill="hold" nodeType="with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750"/>
                                        <p:tgtEl>
                                          <p:spTgt spid="45"/>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nodeType="click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750"/>
                                        <p:tgtEl>
                                          <p:spTgt spid="46"/>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fade">
                                      <p:cBhvr>
                                        <p:cTn id="140" dur="750"/>
                                        <p:tgtEl>
                                          <p:spTgt spid="4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8"/>
                                        </p:tgtEl>
                                        <p:attrNameLst>
                                          <p:attrName>style.visibility</p:attrName>
                                        </p:attrNameLst>
                                      </p:cBhvr>
                                      <p:to>
                                        <p:strVal val="visible"/>
                                      </p:to>
                                    </p:set>
                                    <p:animEffect transition="in" filter="fade">
                                      <p:cBhvr>
                                        <p:cTn id="143" dur="750"/>
                                        <p:tgtEl>
                                          <p:spTgt spid="48"/>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49"/>
                                        </p:tgtEl>
                                        <p:attrNameLst>
                                          <p:attrName>style.visibility</p:attrName>
                                        </p:attrNameLst>
                                      </p:cBhvr>
                                      <p:to>
                                        <p:strVal val="visible"/>
                                      </p:to>
                                    </p:set>
                                    <p:animEffect transition="in" filter="fade">
                                      <p:cBhvr>
                                        <p:cTn id="146" dur="750"/>
                                        <p:tgtEl>
                                          <p:spTgt spid="49"/>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fade">
                                      <p:cBhvr>
                                        <p:cTn id="149" dur="750"/>
                                        <p:tgtEl>
                                          <p:spTgt spid="50"/>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1"/>
                                        </p:tgtEl>
                                        <p:attrNameLst>
                                          <p:attrName>style.visibility</p:attrName>
                                        </p:attrNameLst>
                                      </p:cBhvr>
                                      <p:to>
                                        <p:strVal val="visible"/>
                                      </p:to>
                                    </p:set>
                                    <p:animEffect transition="in" filter="fade">
                                      <p:cBhvr>
                                        <p:cTn id="152" dur="750"/>
                                        <p:tgtEl>
                                          <p:spTgt spid="51"/>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52"/>
                                        </p:tgtEl>
                                        <p:attrNameLst>
                                          <p:attrName>style.visibility</p:attrName>
                                        </p:attrNameLst>
                                      </p:cBhvr>
                                      <p:to>
                                        <p:strVal val="visible"/>
                                      </p:to>
                                    </p:set>
                                    <p:animEffect transition="in" filter="fade">
                                      <p:cBhvr>
                                        <p:cTn id="155" dur="750"/>
                                        <p:tgtEl>
                                          <p:spTgt spid="52"/>
                                        </p:tgtEl>
                                      </p:cBhvr>
                                    </p:animEffect>
                                  </p:childTnLst>
                                </p:cTn>
                              </p:par>
                              <p:par>
                                <p:cTn id="156" presetID="10" presetClass="entr" presetSubtype="0" fill="hold" nodeType="withEffect">
                                  <p:stCondLst>
                                    <p:cond delay="0"/>
                                  </p:stCondLst>
                                  <p:childTnLst>
                                    <p:set>
                                      <p:cBhvr>
                                        <p:cTn id="157" dur="1" fill="hold">
                                          <p:stCondLst>
                                            <p:cond delay="0"/>
                                          </p:stCondLst>
                                        </p:cTn>
                                        <p:tgtEl>
                                          <p:spTgt spid="53"/>
                                        </p:tgtEl>
                                        <p:attrNameLst>
                                          <p:attrName>style.visibility</p:attrName>
                                        </p:attrNameLst>
                                      </p:cBhvr>
                                      <p:to>
                                        <p:strVal val="visible"/>
                                      </p:to>
                                    </p:set>
                                    <p:animEffect transition="in" filter="fade">
                                      <p:cBhvr>
                                        <p:cTn id="158" dur="750"/>
                                        <p:tgtEl>
                                          <p:spTgt spid="53"/>
                                        </p:tgtEl>
                                      </p:cBhvr>
                                    </p:animEffect>
                                  </p:childTnLst>
                                </p:cTn>
                              </p:par>
                              <p:par>
                                <p:cTn id="159" presetID="10" presetClass="entr" presetSubtype="0" fill="hold" nodeType="withEffect">
                                  <p:stCondLst>
                                    <p:cond delay="0"/>
                                  </p:stCondLst>
                                  <p:childTnLst>
                                    <p:set>
                                      <p:cBhvr>
                                        <p:cTn id="160" dur="1" fill="hold">
                                          <p:stCondLst>
                                            <p:cond delay="0"/>
                                          </p:stCondLst>
                                        </p:cTn>
                                        <p:tgtEl>
                                          <p:spTgt spid="54"/>
                                        </p:tgtEl>
                                        <p:attrNameLst>
                                          <p:attrName>style.visibility</p:attrName>
                                        </p:attrNameLst>
                                      </p:cBhvr>
                                      <p:to>
                                        <p:strVal val="visible"/>
                                      </p:to>
                                    </p:set>
                                    <p:animEffect transition="in" filter="fade">
                                      <p:cBhvr>
                                        <p:cTn id="161" dur="750"/>
                                        <p:tgtEl>
                                          <p:spTgt spid="54"/>
                                        </p:tgtEl>
                                      </p:cBhvr>
                                    </p:animEffect>
                                  </p:childTnLst>
                                </p:cTn>
                              </p:par>
                              <p:par>
                                <p:cTn id="162" presetID="10" presetClass="entr" presetSubtype="0" fill="hold" nodeType="withEffect">
                                  <p:stCondLst>
                                    <p:cond delay="0"/>
                                  </p:stCondLst>
                                  <p:childTnLst>
                                    <p:set>
                                      <p:cBhvr>
                                        <p:cTn id="163" dur="1" fill="hold">
                                          <p:stCondLst>
                                            <p:cond delay="0"/>
                                          </p:stCondLst>
                                        </p:cTn>
                                        <p:tgtEl>
                                          <p:spTgt spid="55"/>
                                        </p:tgtEl>
                                        <p:attrNameLst>
                                          <p:attrName>style.visibility</p:attrName>
                                        </p:attrNameLst>
                                      </p:cBhvr>
                                      <p:to>
                                        <p:strVal val="visible"/>
                                      </p:to>
                                    </p:set>
                                    <p:animEffect transition="in" filter="fade">
                                      <p:cBhvr>
                                        <p:cTn id="164" dur="750"/>
                                        <p:tgtEl>
                                          <p:spTgt spid="55"/>
                                        </p:tgtEl>
                                      </p:cBhvr>
                                    </p:animEffect>
                                  </p:childTnLst>
                                </p:cTn>
                              </p:par>
                              <p:par>
                                <p:cTn id="165" presetID="10" presetClass="entr" presetSubtype="0" fill="hold" nodeType="withEffect">
                                  <p:stCondLst>
                                    <p:cond delay="0"/>
                                  </p:stCondLst>
                                  <p:childTnLst>
                                    <p:set>
                                      <p:cBhvr>
                                        <p:cTn id="166" dur="1" fill="hold">
                                          <p:stCondLst>
                                            <p:cond delay="0"/>
                                          </p:stCondLst>
                                        </p:cTn>
                                        <p:tgtEl>
                                          <p:spTgt spid="56"/>
                                        </p:tgtEl>
                                        <p:attrNameLst>
                                          <p:attrName>style.visibility</p:attrName>
                                        </p:attrNameLst>
                                      </p:cBhvr>
                                      <p:to>
                                        <p:strVal val="visible"/>
                                      </p:to>
                                    </p:set>
                                    <p:animEffect transition="in" filter="fade">
                                      <p:cBhvr>
                                        <p:cTn id="167" dur="750"/>
                                        <p:tgtEl>
                                          <p:spTgt spid="56"/>
                                        </p:tgtEl>
                                      </p:cBhvr>
                                    </p:animEffect>
                                  </p:childTnLst>
                                </p:cTn>
                              </p:par>
                              <p:par>
                                <p:cTn id="168" presetID="10" presetClass="entr" presetSubtype="0" fill="hold" nodeType="withEffect">
                                  <p:stCondLst>
                                    <p:cond delay="0"/>
                                  </p:stCondLst>
                                  <p:childTnLst>
                                    <p:set>
                                      <p:cBhvr>
                                        <p:cTn id="169" dur="1" fill="hold">
                                          <p:stCondLst>
                                            <p:cond delay="0"/>
                                          </p:stCondLst>
                                        </p:cTn>
                                        <p:tgtEl>
                                          <p:spTgt spid="57"/>
                                        </p:tgtEl>
                                        <p:attrNameLst>
                                          <p:attrName>style.visibility</p:attrName>
                                        </p:attrNameLst>
                                      </p:cBhvr>
                                      <p:to>
                                        <p:strVal val="visible"/>
                                      </p:to>
                                    </p:set>
                                    <p:animEffect transition="in" filter="fade">
                                      <p:cBhvr>
                                        <p:cTn id="170" dur="750"/>
                                        <p:tgtEl>
                                          <p:spTgt spid="57"/>
                                        </p:tgtEl>
                                      </p:cBhvr>
                                    </p:animEffect>
                                  </p:childTnLst>
                                </p:cTn>
                              </p:par>
                              <p:par>
                                <p:cTn id="171" presetID="10" presetClass="entr" presetSubtype="0" fill="hold" nodeType="withEffect">
                                  <p:stCondLst>
                                    <p:cond delay="0"/>
                                  </p:stCondLst>
                                  <p:childTnLst>
                                    <p:set>
                                      <p:cBhvr>
                                        <p:cTn id="172" dur="1" fill="hold">
                                          <p:stCondLst>
                                            <p:cond delay="0"/>
                                          </p:stCondLst>
                                        </p:cTn>
                                        <p:tgtEl>
                                          <p:spTgt spid="58"/>
                                        </p:tgtEl>
                                        <p:attrNameLst>
                                          <p:attrName>style.visibility</p:attrName>
                                        </p:attrNameLst>
                                      </p:cBhvr>
                                      <p:to>
                                        <p:strVal val="visible"/>
                                      </p:to>
                                    </p:set>
                                    <p:animEffect transition="in" filter="fade">
                                      <p:cBhvr>
                                        <p:cTn id="173" dur="750"/>
                                        <p:tgtEl>
                                          <p:spTgt spid="58"/>
                                        </p:tgtEl>
                                      </p:cBhvr>
                                    </p:animEffect>
                                  </p:childTnLst>
                                </p:cTn>
                              </p:par>
                              <p:par>
                                <p:cTn id="174" presetID="10" presetClass="entr" presetSubtype="0" fill="hold" nodeType="withEffect">
                                  <p:stCondLst>
                                    <p:cond delay="0"/>
                                  </p:stCondLst>
                                  <p:childTnLst>
                                    <p:set>
                                      <p:cBhvr>
                                        <p:cTn id="175" dur="1" fill="hold">
                                          <p:stCondLst>
                                            <p:cond delay="0"/>
                                          </p:stCondLst>
                                        </p:cTn>
                                        <p:tgtEl>
                                          <p:spTgt spid="59"/>
                                        </p:tgtEl>
                                        <p:attrNameLst>
                                          <p:attrName>style.visibility</p:attrName>
                                        </p:attrNameLst>
                                      </p:cBhvr>
                                      <p:to>
                                        <p:strVal val="visible"/>
                                      </p:to>
                                    </p:set>
                                    <p:animEffect transition="in" filter="fade">
                                      <p:cBhvr>
                                        <p:cTn id="176" dur="750"/>
                                        <p:tgtEl>
                                          <p:spTgt spid="59"/>
                                        </p:tgtEl>
                                      </p:cBhvr>
                                    </p:animEffect>
                                  </p:childTnLst>
                                </p:cTn>
                              </p:par>
                              <p:par>
                                <p:cTn id="177" presetID="10" presetClass="entr" presetSubtype="0" fill="hold" nodeType="withEffect">
                                  <p:stCondLst>
                                    <p:cond delay="0"/>
                                  </p:stCondLst>
                                  <p:childTnLst>
                                    <p:set>
                                      <p:cBhvr>
                                        <p:cTn id="178" dur="1" fill="hold">
                                          <p:stCondLst>
                                            <p:cond delay="0"/>
                                          </p:stCondLst>
                                        </p:cTn>
                                        <p:tgtEl>
                                          <p:spTgt spid="60"/>
                                        </p:tgtEl>
                                        <p:attrNameLst>
                                          <p:attrName>style.visibility</p:attrName>
                                        </p:attrNameLst>
                                      </p:cBhvr>
                                      <p:to>
                                        <p:strVal val="visible"/>
                                      </p:to>
                                    </p:set>
                                    <p:animEffect transition="in" filter="fade">
                                      <p:cBhvr>
                                        <p:cTn id="179" dur="750"/>
                                        <p:tgtEl>
                                          <p:spTgt spid="60"/>
                                        </p:tgtEl>
                                      </p:cBhvr>
                                    </p:animEffect>
                                  </p:childTnLst>
                                </p:cTn>
                              </p:par>
                              <p:par>
                                <p:cTn id="180" presetID="10" presetClass="entr" presetSubtype="0" fill="hold" nodeType="withEffect">
                                  <p:stCondLst>
                                    <p:cond delay="0"/>
                                  </p:stCondLst>
                                  <p:childTnLst>
                                    <p:set>
                                      <p:cBhvr>
                                        <p:cTn id="181" dur="1" fill="hold">
                                          <p:stCondLst>
                                            <p:cond delay="0"/>
                                          </p:stCondLst>
                                        </p:cTn>
                                        <p:tgtEl>
                                          <p:spTgt spid="61"/>
                                        </p:tgtEl>
                                        <p:attrNameLst>
                                          <p:attrName>style.visibility</p:attrName>
                                        </p:attrNameLst>
                                      </p:cBhvr>
                                      <p:to>
                                        <p:strVal val="visible"/>
                                      </p:to>
                                    </p:set>
                                    <p:animEffect transition="in" filter="fade">
                                      <p:cBhvr>
                                        <p:cTn id="182" dur="750"/>
                                        <p:tgtEl>
                                          <p:spTgt spid="61"/>
                                        </p:tgtEl>
                                      </p:cBhvr>
                                    </p:animEffect>
                                  </p:childTnLst>
                                </p:cTn>
                              </p:par>
                              <p:par>
                                <p:cTn id="183" presetID="10" presetClass="entr" presetSubtype="0" fill="hold" nodeType="withEffect">
                                  <p:stCondLst>
                                    <p:cond delay="0"/>
                                  </p:stCondLst>
                                  <p:childTnLst>
                                    <p:set>
                                      <p:cBhvr>
                                        <p:cTn id="184" dur="1" fill="hold">
                                          <p:stCondLst>
                                            <p:cond delay="0"/>
                                          </p:stCondLst>
                                        </p:cTn>
                                        <p:tgtEl>
                                          <p:spTgt spid="62"/>
                                        </p:tgtEl>
                                        <p:attrNameLst>
                                          <p:attrName>style.visibility</p:attrName>
                                        </p:attrNameLst>
                                      </p:cBhvr>
                                      <p:to>
                                        <p:strVal val="visible"/>
                                      </p:to>
                                    </p:set>
                                    <p:animEffect transition="in" filter="fade">
                                      <p:cBhvr>
                                        <p:cTn id="185" dur="750"/>
                                        <p:tgtEl>
                                          <p:spTgt spid="62"/>
                                        </p:tgtEl>
                                      </p:cBhvr>
                                    </p:animEffect>
                                  </p:childTnLst>
                                </p:cTn>
                              </p:par>
                              <p:par>
                                <p:cTn id="186" presetID="10" presetClass="entr" presetSubtype="0" fill="hold" nodeType="withEffect">
                                  <p:stCondLst>
                                    <p:cond delay="0"/>
                                  </p:stCondLst>
                                  <p:childTnLst>
                                    <p:set>
                                      <p:cBhvr>
                                        <p:cTn id="187" dur="1" fill="hold">
                                          <p:stCondLst>
                                            <p:cond delay="0"/>
                                          </p:stCondLst>
                                        </p:cTn>
                                        <p:tgtEl>
                                          <p:spTgt spid="63"/>
                                        </p:tgtEl>
                                        <p:attrNameLst>
                                          <p:attrName>style.visibility</p:attrName>
                                        </p:attrNameLst>
                                      </p:cBhvr>
                                      <p:to>
                                        <p:strVal val="visible"/>
                                      </p:to>
                                    </p:set>
                                    <p:animEffect transition="in" filter="fade">
                                      <p:cBhvr>
                                        <p:cTn id="188" dur="750"/>
                                        <p:tgtEl>
                                          <p:spTgt spid="63"/>
                                        </p:tgtEl>
                                      </p:cBhvr>
                                    </p:animEffect>
                                  </p:childTnLst>
                                </p:cTn>
                              </p:par>
                              <p:par>
                                <p:cTn id="189" presetID="10" presetClass="entr" presetSubtype="0" fill="hold" nodeType="withEffect">
                                  <p:stCondLst>
                                    <p:cond delay="0"/>
                                  </p:stCondLst>
                                  <p:childTnLst>
                                    <p:set>
                                      <p:cBhvr>
                                        <p:cTn id="190" dur="1" fill="hold">
                                          <p:stCondLst>
                                            <p:cond delay="0"/>
                                          </p:stCondLst>
                                        </p:cTn>
                                        <p:tgtEl>
                                          <p:spTgt spid="64"/>
                                        </p:tgtEl>
                                        <p:attrNameLst>
                                          <p:attrName>style.visibility</p:attrName>
                                        </p:attrNameLst>
                                      </p:cBhvr>
                                      <p:to>
                                        <p:strVal val="visible"/>
                                      </p:to>
                                    </p:set>
                                    <p:animEffect transition="in" filter="fade">
                                      <p:cBhvr>
                                        <p:cTn id="191" dur="750"/>
                                        <p:tgtEl>
                                          <p:spTgt spid="64"/>
                                        </p:tgtEl>
                                      </p:cBhvr>
                                    </p:animEffect>
                                  </p:childTnLst>
                                </p:cTn>
                              </p:par>
                              <p:par>
                                <p:cTn id="192" presetID="10" presetClass="entr" presetSubtype="0" fill="hold" nodeType="withEffect">
                                  <p:stCondLst>
                                    <p:cond delay="0"/>
                                  </p:stCondLst>
                                  <p:childTnLst>
                                    <p:set>
                                      <p:cBhvr>
                                        <p:cTn id="193" dur="1" fill="hold">
                                          <p:stCondLst>
                                            <p:cond delay="0"/>
                                          </p:stCondLst>
                                        </p:cTn>
                                        <p:tgtEl>
                                          <p:spTgt spid="65"/>
                                        </p:tgtEl>
                                        <p:attrNameLst>
                                          <p:attrName>style.visibility</p:attrName>
                                        </p:attrNameLst>
                                      </p:cBhvr>
                                      <p:to>
                                        <p:strVal val="visible"/>
                                      </p:to>
                                    </p:set>
                                    <p:animEffect transition="in" filter="fade">
                                      <p:cBhvr>
                                        <p:cTn id="194" dur="750"/>
                                        <p:tgtEl>
                                          <p:spTgt spid="65"/>
                                        </p:tgtEl>
                                      </p:cBhvr>
                                    </p:animEffect>
                                  </p:childTnLst>
                                </p:cTn>
                              </p:par>
                              <p:par>
                                <p:cTn id="195" presetID="10" presetClass="entr" presetSubtype="0" fill="hold" nodeType="withEffect">
                                  <p:stCondLst>
                                    <p:cond delay="0"/>
                                  </p:stCondLst>
                                  <p:childTnLst>
                                    <p:set>
                                      <p:cBhvr>
                                        <p:cTn id="196" dur="1" fill="hold">
                                          <p:stCondLst>
                                            <p:cond delay="0"/>
                                          </p:stCondLst>
                                        </p:cTn>
                                        <p:tgtEl>
                                          <p:spTgt spid="66"/>
                                        </p:tgtEl>
                                        <p:attrNameLst>
                                          <p:attrName>style.visibility</p:attrName>
                                        </p:attrNameLst>
                                      </p:cBhvr>
                                      <p:to>
                                        <p:strVal val="visible"/>
                                      </p:to>
                                    </p:set>
                                    <p:animEffect transition="in" filter="fade">
                                      <p:cBhvr>
                                        <p:cTn id="197" dur="750"/>
                                        <p:tgtEl>
                                          <p:spTgt spid="66"/>
                                        </p:tgtEl>
                                      </p:cBhvr>
                                    </p:animEffect>
                                  </p:childTnLst>
                                </p:cTn>
                              </p:par>
                              <p:par>
                                <p:cTn id="198" presetID="10" presetClass="entr" presetSubtype="0" fill="hold" nodeType="withEffect">
                                  <p:stCondLst>
                                    <p:cond delay="0"/>
                                  </p:stCondLst>
                                  <p:childTnLst>
                                    <p:set>
                                      <p:cBhvr>
                                        <p:cTn id="199" dur="1" fill="hold">
                                          <p:stCondLst>
                                            <p:cond delay="0"/>
                                          </p:stCondLst>
                                        </p:cTn>
                                        <p:tgtEl>
                                          <p:spTgt spid="67"/>
                                        </p:tgtEl>
                                        <p:attrNameLst>
                                          <p:attrName>style.visibility</p:attrName>
                                        </p:attrNameLst>
                                      </p:cBhvr>
                                      <p:to>
                                        <p:strVal val="visible"/>
                                      </p:to>
                                    </p:set>
                                    <p:animEffect transition="in" filter="fade">
                                      <p:cBhvr>
                                        <p:cTn id="200" dur="750"/>
                                        <p:tgtEl>
                                          <p:spTgt spid="67"/>
                                        </p:tgtEl>
                                      </p:cBhvr>
                                    </p:animEffect>
                                  </p:childTnLst>
                                </p:cTn>
                              </p:par>
                              <p:par>
                                <p:cTn id="201" presetID="10" presetClass="entr" presetSubtype="0" fill="hold" nodeType="withEffect">
                                  <p:stCondLst>
                                    <p:cond delay="0"/>
                                  </p:stCondLst>
                                  <p:childTnLst>
                                    <p:set>
                                      <p:cBhvr>
                                        <p:cTn id="202" dur="1" fill="hold">
                                          <p:stCondLst>
                                            <p:cond delay="0"/>
                                          </p:stCondLst>
                                        </p:cTn>
                                        <p:tgtEl>
                                          <p:spTgt spid="68"/>
                                        </p:tgtEl>
                                        <p:attrNameLst>
                                          <p:attrName>style.visibility</p:attrName>
                                        </p:attrNameLst>
                                      </p:cBhvr>
                                      <p:to>
                                        <p:strVal val="visible"/>
                                      </p:to>
                                    </p:set>
                                    <p:animEffect transition="in" filter="fade">
                                      <p:cBhvr>
                                        <p:cTn id="203" dur="750"/>
                                        <p:tgtEl>
                                          <p:spTgt spid="68"/>
                                        </p:tgtEl>
                                      </p:cBhvr>
                                    </p:animEffect>
                                  </p:childTnLst>
                                </p:cTn>
                              </p:par>
                              <p:par>
                                <p:cTn id="204" presetID="10" presetClass="entr" presetSubtype="0" fill="hold" nodeType="withEffect">
                                  <p:stCondLst>
                                    <p:cond delay="0"/>
                                  </p:stCondLst>
                                  <p:childTnLst>
                                    <p:set>
                                      <p:cBhvr>
                                        <p:cTn id="205" dur="1" fill="hold">
                                          <p:stCondLst>
                                            <p:cond delay="0"/>
                                          </p:stCondLst>
                                        </p:cTn>
                                        <p:tgtEl>
                                          <p:spTgt spid="69"/>
                                        </p:tgtEl>
                                        <p:attrNameLst>
                                          <p:attrName>style.visibility</p:attrName>
                                        </p:attrNameLst>
                                      </p:cBhvr>
                                      <p:to>
                                        <p:strVal val="visible"/>
                                      </p:to>
                                    </p:set>
                                    <p:animEffect transition="in" filter="fade">
                                      <p:cBhvr>
                                        <p:cTn id="206" dur="750"/>
                                        <p:tgtEl>
                                          <p:spTgt spid="69"/>
                                        </p:tgtEl>
                                      </p:cBhvr>
                                    </p:animEffect>
                                  </p:childTnLst>
                                </p:cTn>
                              </p:par>
                              <p:par>
                                <p:cTn id="207" presetID="10" presetClass="entr" presetSubtype="0" fill="hold" nodeType="withEffect">
                                  <p:stCondLst>
                                    <p:cond delay="0"/>
                                  </p:stCondLst>
                                  <p:childTnLst>
                                    <p:set>
                                      <p:cBhvr>
                                        <p:cTn id="208" dur="1" fill="hold">
                                          <p:stCondLst>
                                            <p:cond delay="0"/>
                                          </p:stCondLst>
                                        </p:cTn>
                                        <p:tgtEl>
                                          <p:spTgt spid="70"/>
                                        </p:tgtEl>
                                        <p:attrNameLst>
                                          <p:attrName>style.visibility</p:attrName>
                                        </p:attrNameLst>
                                      </p:cBhvr>
                                      <p:to>
                                        <p:strVal val="visible"/>
                                      </p:to>
                                    </p:set>
                                    <p:animEffect transition="in" filter="fade">
                                      <p:cBhvr>
                                        <p:cTn id="209" dur="750"/>
                                        <p:tgtEl>
                                          <p:spTgt spid="70"/>
                                        </p:tgtEl>
                                      </p:cBhvr>
                                    </p:animEffect>
                                  </p:childTnLst>
                                </p:cTn>
                              </p:par>
                              <p:par>
                                <p:cTn id="210" presetID="10" presetClass="entr" presetSubtype="0" fill="hold" nodeType="withEffect">
                                  <p:stCondLst>
                                    <p:cond delay="0"/>
                                  </p:stCondLst>
                                  <p:childTnLst>
                                    <p:set>
                                      <p:cBhvr>
                                        <p:cTn id="211" dur="1" fill="hold">
                                          <p:stCondLst>
                                            <p:cond delay="0"/>
                                          </p:stCondLst>
                                        </p:cTn>
                                        <p:tgtEl>
                                          <p:spTgt spid="71"/>
                                        </p:tgtEl>
                                        <p:attrNameLst>
                                          <p:attrName>style.visibility</p:attrName>
                                        </p:attrNameLst>
                                      </p:cBhvr>
                                      <p:to>
                                        <p:strVal val="visible"/>
                                      </p:to>
                                    </p:set>
                                    <p:animEffect transition="in" filter="fade">
                                      <p:cBhvr>
                                        <p:cTn id="212" dur="750"/>
                                        <p:tgtEl>
                                          <p:spTgt spid="71"/>
                                        </p:tgtEl>
                                      </p:cBhvr>
                                    </p:animEffect>
                                  </p:childTnLst>
                                </p:cTn>
                              </p:par>
                              <p:par>
                                <p:cTn id="213" presetID="10" presetClass="entr" presetSubtype="0" fill="hold" nodeType="withEffect">
                                  <p:stCondLst>
                                    <p:cond delay="0"/>
                                  </p:stCondLst>
                                  <p:childTnLst>
                                    <p:set>
                                      <p:cBhvr>
                                        <p:cTn id="214" dur="1" fill="hold">
                                          <p:stCondLst>
                                            <p:cond delay="0"/>
                                          </p:stCondLst>
                                        </p:cTn>
                                        <p:tgtEl>
                                          <p:spTgt spid="72"/>
                                        </p:tgtEl>
                                        <p:attrNameLst>
                                          <p:attrName>style.visibility</p:attrName>
                                        </p:attrNameLst>
                                      </p:cBhvr>
                                      <p:to>
                                        <p:strVal val="visible"/>
                                      </p:to>
                                    </p:set>
                                    <p:animEffect transition="in" filter="fade">
                                      <p:cBhvr>
                                        <p:cTn id="215" dur="750"/>
                                        <p:tgtEl>
                                          <p:spTgt spid="72"/>
                                        </p:tgtEl>
                                      </p:cBhvr>
                                    </p:animEffect>
                                  </p:childTnLst>
                                </p:cTn>
                              </p:par>
                              <p:par>
                                <p:cTn id="216" presetID="10" presetClass="entr" presetSubtype="0" fill="hold" nodeType="withEffect">
                                  <p:stCondLst>
                                    <p:cond delay="0"/>
                                  </p:stCondLst>
                                  <p:childTnLst>
                                    <p:set>
                                      <p:cBhvr>
                                        <p:cTn id="217" dur="1" fill="hold">
                                          <p:stCondLst>
                                            <p:cond delay="0"/>
                                          </p:stCondLst>
                                        </p:cTn>
                                        <p:tgtEl>
                                          <p:spTgt spid="73"/>
                                        </p:tgtEl>
                                        <p:attrNameLst>
                                          <p:attrName>style.visibility</p:attrName>
                                        </p:attrNameLst>
                                      </p:cBhvr>
                                      <p:to>
                                        <p:strVal val="visible"/>
                                      </p:to>
                                    </p:set>
                                    <p:animEffect transition="in" filter="fade">
                                      <p:cBhvr>
                                        <p:cTn id="218" dur="750"/>
                                        <p:tgtEl>
                                          <p:spTgt spid="73"/>
                                        </p:tgtEl>
                                      </p:cBhvr>
                                    </p:animEffect>
                                  </p:childTnLst>
                                </p:cTn>
                              </p:par>
                              <p:par>
                                <p:cTn id="219" presetID="10" presetClass="entr" presetSubtype="0" fill="hold" nodeType="withEffect">
                                  <p:stCondLst>
                                    <p:cond delay="0"/>
                                  </p:stCondLst>
                                  <p:childTnLst>
                                    <p:set>
                                      <p:cBhvr>
                                        <p:cTn id="220" dur="1" fill="hold">
                                          <p:stCondLst>
                                            <p:cond delay="0"/>
                                          </p:stCondLst>
                                        </p:cTn>
                                        <p:tgtEl>
                                          <p:spTgt spid="74"/>
                                        </p:tgtEl>
                                        <p:attrNameLst>
                                          <p:attrName>style.visibility</p:attrName>
                                        </p:attrNameLst>
                                      </p:cBhvr>
                                      <p:to>
                                        <p:strVal val="visible"/>
                                      </p:to>
                                    </p:set>
                                    <p:animEffect transition="in" filter="fade">
                                      <p:cBhvr>
                                        <p:cTn id="221" dur="750"/>
                                        <p:tgtEl>
                                          <p:spTgt spid="74"/>
                                        </p:tgtEl>
                                      </p:cBhvr>
                                    </p:animEffect>
                                  </p:childTnLst>
                                </p:cTn>
                              </p:par>
                              <p:par>
                                <p:cTn id="222" presetID="10" presetClass="entr" presetSubtype="0" fill="hold" nodeType="withEffect">
                                  <p:stCondLst>
                                    <p:cond delay="0"/>
                                  </p:stCondLst>
                                  <p:childTnLst>
                                    <p:set>
                                      <p:cBhvr>
                                        <p:cTn id="223" dur="1" fill="hold">
                                          <p:stCondLst>
                                            <p:cond delay="0"/>
                                          </p:stCondLst>
                                        </p:cTn>
                                        <p:tgtEl>
                                          <p:spTgt spid="75"/>
                                        </p:tgtEl>
                                        <p:attrNameLst>
                                          <p:attrName>style.visibility</p:attrName>
                                        </p:attrNameLst>
                                      </p:cBhvr>
                                      <p:to>
                                        <p:strVal val="visible"/>
                                      </p:to>
                                    </p:set>
                                    <p:animEffect transition="in" filter="fade">
                                      <p:cBhvr>
                                        <p:cTn id="224" dur="750"/>
                                        <p:tgtEl>
                                          <p:spTgt spid="75"/>
                                        </p:tgtEl>
                                      </p:cBhvr>
                                    </p:animEffect>
                                  </p:childTnLst>
                                </p:cTn>
                              </p:par>
                              <p:par>
                                <p:cTn id="225" presetID="10" presetClass="entr" presetSubtype="0" fill="hold" nodeType="withEffect">
                                  <p:stCondLst>
                                    <p:cond delay="0"/>
                                  </p:stCondLst>
                                  <p:childTnLst>
                                    <p:set>
                                      <p:cBhvr>
                                        <p:cTn id="226" dur="1" fill="hold">
                                          <p:stCondLst>
                                            <p:cond delay="0"/>
                                          </p:stCondLst>
                                        </p:cTn>
                                        <p:tgtEl>
                                          <p:spTgt spid="76"/>
                                        </p:tgtEl>
                                        <p:attrNameLst>
                                          <p:attrName>style.visibility</p:attrName>
                                        </p:attrNameLst>
                                      </p:cBhvr>
                                      <p:to>
                                        <p:strVal val="visible"/>
                                      </p:to>
                                    </p:set>
                                    <p:animEffect transition="in" filter="fade">
                                      <p:cBhvr>
                                        <p:cTn id="227" dur="750"/>
                                        <p:tgtEl>
                                          <p:spTgt spid="76"/>
                                        </p:tgtEl>
                                      </p:cBhvr>
                                    </p:animEffect>
                                  </p:childTnLst>
                                </p:cTn>
                              </p:par>
                              <p:par>
                                <p:cTn id="228" presetID="10" presetClass="entr" presetSubtype="0" fill="hold" nodeType="withEffect">
                                  <p:stCondLst>
                                    <p:cond delay="0"/>
                                  </p:stCondLst>
                                  <p:childTnLst>
                                    <p:set>
                                      <p:cBhvr>
                                        <p:cTn id="229" dur="1" fill="hold">
                                          <p:stCondLst>
                                            <p:cond delay="0"/>
                                          </p:stCondLst>
                                        </p:cTn>
                                        <p:tgtEl>
                                          <p:spTgt spid="77"/>
                                        </p:tgtEl>
                                        <p:attrNameLst>
                                          <p:attrName>style.visibility</p:attrName>
                                        </p:attrNameLst>
                                      </p:cBhvr>
                                      <p:to>
                                        <p:strVal val="visible"/>
                                      </p:to>
                                    </p:set>
                                    <p:animEffect transition="in" filter="fade">
                                      <p:cBhvr>
                                        <p:cTn id="230" dur="750"/>
                                        <p:tgtEl>
                                          <p:spTgt spid="77"/>
                                        </p:tgtEl>
                                      </p:cBhvr>
                                    </p:animEffect>
                                  </p:childTnLst>
                                </p:cTn>
                              </p:par>
                              <p:par>
                                <p:cTn id="231" presetID="10" presetClass="entr" presetSubtype="0" fill="hold" nodeType="withEffect">
                                  <p:stCondLst>
                                    <p:cond delay="0"/>
                                  </p:stCondLst>
                                  <p:childTnLst>
                                    <p:set>
                                      <p:cBhvr>
                                        <p:cTn id="232" dur="1" fill="hold">
                                          <p:stCondLst>
                                            <p:cond delay="0"/>
                                          </p:stCondLst>
                                        </p:cTn>
                                        <p:tgtEl>
                                          <p:spTgt spid="78"/>
                                        </p:tgtEl>
                                        <p:attrNameLst>
                                          <p:attrName>style.visibility</p:attrName>
                                        </p:attrNameLst>
                                      </p:cBhvr>
                                      <p:to>
                                        <p:strVal val="visible"/>
                                      </p:to>
                                    </p:set>
                                    <p:animEffect transition="in" filter="fade">
                                      <p:cBhvr>
                                        <p:cTn id="233" dur="750"/>
                                        <p:tgtEl>
                                          <p:spTgt spid="78"/>
                                        </p:tgtEl>
                                      </p:cBhvr>
                                    </p:animEffect>
                                  </p:childTnLst>
                                </p:cTn>
                              </p:par>
                              <p:par>
                                <p:cTn id="234" presetID="10" presetClass="entr" presetSubtype="0" fill="hold" nodeType="withEffect">
                                  <p:stCondLst>
                                    <p:cond delay="0"/>
                                  </p:stCondLst>
                                  <p:childTnLst>
                                    <p:set>
                                      <p:cBhvr>
                                        <p:cTn id="235" dur="1" fill="hold">
                                          <p:stCondLst>
                                            <p:cond delay="0"/>
                                          </p:stCondLst>
                                        </p:cTn>
                                        <p:tgtEl>
                                          <p:spTgt spid="79"/>
                                        </p:tgtEl>
                                        <p:attrNameLst>
                                          <p:attrName>style.visibility</p:attrName>
                                        </p:attrNameLst>
                                      </p:cBhvr>
                                      <p:to>
                                        <p:strVal val="visible"/>
                                      </p:to>
                                    </p:set>
                                    <p:animEffect transition="in" filter="fade">
                                      <p:cBhvr>
                                        <p:cTn id="236" dur="750"/>
                                        <p:tgtEl>
                                          <p:spTgt spid="79"/>
                                        </p:tgtEl>
                                      </p:cBhvr>
                                    </p:animEffect>
                                  </p:childTnLst>
                                </p:cTn>
                              </p:par>
                              <p:par>
                                <p:cTn id="237" presetID="10" presetClass="entr" presetSubtype="0" fill="hold" nodeType="withEffect">
                                  <p:stCondLst>
                                    <p:cond delay="0"/>
                                  </p:stCondLst>
                                  <p:childTnLst>
                                    <p:set>
                                      <p:cBhvr>
                                        <p:cTn id="238" dur="1" fill="hold">
                                          <p:stCondLst>
                                            <p:cond delay="0"/>
                                          </p:stCondLst>
                                        </p:cTn>
                                        <p:tgtEl>
                                          <p:spTgt spid="80"/>
                                        </p:tgtEl>
                                        <p:attrNameLst>
                                          <p:attrName>style.visibility</p:attrName>
                                        </p:attrNameLst>
                                      </p:cBhvr>
                                      <p:to>
                                        <p:strVal val="visible"/>
                                      </p:to>
                                    </p:set>
                                    <p:animEffect transition="in" filter="fade">
                                      <p:cBhvr>
                                        <p:cTn id="239" dur="750"/>
                                        <p:tgtEl>
                                          <p:spTgt spid="80"/>
                                        </p:tgtEl>
                                      </p:cBhvr>
                                    </p:animEffect>
                                  </p:childTnLst>
                                </p:cTn>
                              </p:par>
                              <p:par>
                                <p:cTn id="240" presetID="10" presetClass="entr" presetSubtype="0" fill="hold" nodeType="withEffect">
                                  <p:stCondLst>
                                    <p:cond delay="0"/>
                                  </p:stCondLst>
                                  <p:childTnLst>
                                    <p:set>
                                      <p:cBhvr>
                                        <p:cTn id="241" dur="1" fill="hold">
                                          <p:stCondLst>
                                            <p:cond delay="0"/>
                                          </p:stCondLst>
                                        </p:cTn>
                                        <p:tgtEl>
                                          <p:spTgt spid="81"/>
                                        </p:tgtEl>
                                        <p:attrNameLst>
                                          <p:attrName>style.visibility</p:attrName>
                                        </p:attrNameLst>
                                      </p:cBhvr>
                                      <p:to>
                                        <p:strVal val="visible"/>
                                      </p:to>
                                    </p:set>
                                    <p:animEffect transition="in" filter="fade">
                                      <p:cBhvr>
                                        <p:cTn id="242" dur="750"/>
                                        <p:tgtEl>
                                          <p:spTgt spid="81"/>
                                        </p:tgtEl>
                                      </p:cBhvr>
                                    </p:animEffect>
                                  </p:childTnLst>
                                </p:cTn>
                              </p:par>
                              <p:par>
                                <p:cTn id="243" presetID="10" presetClass="entr" presetSubtype="0" fill="hold" nodeType="withEffect">
                                  <p:stCondLst>
                                    <p:cond delay="0"/>
                                  </p:stCondLst>
                                  <p:childTnLst>
                                    <p:set>
                                      <p:cBhvr>
                                        <p:cTn id="244" dur="1" fill="hold">
                                          <p:stCondLst>
                                            <p:cond delay="0"/>
                                          </p:stCondLst>
                                        </p:cTn>
                                        <p:tgtEl>
                                          <p:spTgt spid="82"/>
                                        </p:tgtEl>
                                        <p:attrNameLst>
                                          <p:attrName>style.visibility</p:attrName>
                                        </p:attrNameLst>
                                      </p:cBhvr>
                                      <p:to>
                                        <p:strVal val="visible"/>
                                      </p:to>
                                    </p:set>
                                    <p:animEffect transition="in" filter="fade">
                                      <p:cBhvr>
                                        <p:cTn id="245" dur="750"/>
                                        <p:tgtEl>
                                          <p:spTgt spid="82"/>
                                        </p:tgtEl>
                                      </p:cBhvr>
                                    </p:animEffect>
                                  </p:childTnLst>
                                </p:cTn>
                              </p:par>
                              <p:par>
                                <p:cTn id="246" presetID="10" presetClass="entr" presetSubtype="0" fill="hold" nodeType="withEffect">
                                  <p:stCondLst>
                                    <p:cond delay="0"/>
                                  </p:stCondLst>
                                  <p:childTnLst>
                                    <p:set>
                                      <p:cBhvr>
                                        <p:cTn id="247" dur="1" fill="hold">
                                          <p:stCondLst>
                                            <p:cond delay="0"/>
                                          </p:stCondLst>
                                        </p:cTn>
                                        <p:tgtEl>
                                          <p:spTgt spid="83"/>
                                        </p:tgtEl>
                                        <p:attrNameLst>
                                          <p:attrName>style.visibility</p:attrName>
                                        </p:attrNameLst>
                                      </p:cBhvr>
                                      <p:to>
                                        <p:strVal val="visible"/>
                                      </p:to>
                                    </p:set>
                                    <p:animEffect transition="in" filter="fade">
                                      <p:cBhvr>
                                        <p:cTn id="248" dur="750"/>
                                        <p:tgtEl>
                                          <p:spTgt spid="83"/>
                                        </p:tgtEl>
                                      </p:cBhvr>
                                    </p:animEffect>
                                  </p:childTnLst>
                                </p:cTn>
                              </p:par>
                              <p:par>
                                <p:cTn id="249" presetID="10" presetClass="entr" presetSubtype="0" fill="hold" nodeType="withEffect">
                                  <p:stCondLst>
                                    <p:cond delay="0"/>
                                  </p:stCondLst>
                                  <p:childTnLst>
                                    <p:set>
                                      <p:cBhvr>
                                        <p:cTn id="250" dur="1" fill="hold">
                                          <p:stCondLst>
                                            <p:cond delay="0"/>
                                          </p:stCondLst>
                                        </p:cTn>
                                        <p:tgtEl>
                                          <p:spTgt spid="84"/>
                                        </p:tgtEl>
                                        <p:attrNameLst>
                                          <p:attrName>style.visibility</p:attrName>
                                        </p:attrNameLst>
                                      </p:cBhvr>
                                      <p:to>
                                        <p:strVal val="visible"/>
                                      </p:to>
                                    </p:set>
                                    <p:animEffect transition="in" filter="fade">
                                      <p:cBhvr>
                                        <p:cTn id="251" dur="750"/>
                                        <p:tgtEl>
                                          <p:spTgt spid="84"/>
                                        </p:tgtEl>
                                      </p:cBhvr>
                                    </p:animEffect>
                                  </p:childTnLst>
                                </p:cTn>
                              </p:par>
                              <p:par>
                                <p:cTn id="252" presetID="10" presetClass="entr" presetSubtype="0" fill="hold" nodeType="withEffect">
                                  <p:stCondLst>
                                    <p:cond delay="0"/>
                                  </p:stCondLst>
                                  <p:childTnLst>
                                    <p:set>
                                      <p:cBhvr>
                                        <p:cTn id="253" dur="1" fill="hold">
                                          <p:stCondLst>
                                            <p:cond delay="0"/>
                                          </p:stCondLst>
                                        </p:cTn>
                                        <p:tgtEl>
                                          <p:spTgt spid="85"/>
                                        </p:tgtEl>
                                        <p:attrNameLst>
                                          <p:attrName>style.visibility</p:attrName>
                                        </p:attrNameLst>
                                      </p:cBhvr>
                                      <p:to>
                                        <p:strVal val="visible"/>
                                      </p:to>
                                    </p:set>
                                    <p:animEffect transition="in" filter="fade">
                                      <p:cBhvr>
                                        <p:cTn id="254" dur="750"/>
                                        <p:tgtEl>
                                          <p:spTgt spid="85"/>
                                        </p:tgtEl>
                                      </p:cBhvr>
                                    </p:animEffect>
                                  </p:childTnLst>
                                </p:cTn>
                              </p:par>
                              <p:par>
                                <p:cTn id="255" presetID="10" presetClass="entr" presetSubtype="0" fill="hold" grpId="0" nodeType="withEffect">
                                  <p:stCondLst>
                                    <p:cond delay="0"/>
                                  </p:stCondLst>
                                  <p:childTnLst>
                                    <p:set>
                                      <p:cBhvr>
                                        <p:cTn id="256" dur="1" fill="hold">
                                          <p:stCondLst>
                                            <p:cond delay="0"/>
                                          </p:stCondLst>
                                        </p:cTn>
                                        <p:tgtEl>
                                          <p:spTgt spid="86"/>
                                        </p:tgtEl>
                                        <p:attrNameLst>
                                          <p:attrName>style.visibility</p:attrName>
                                        </p:attrNameLst>
                                      </p:cBhvr>
                                      <p:to>
                                        <p:strVal val="visible"/>
                                      </p:to>
                                    </p:set>
                                    <p:animEffect transition="in" filter="fade">
                                      <p:cBhvr>
                                        <p:cTn id="257" dur="750"/>
                                        <p:tgtEl>
                                          <p:spTgt spid="86"/>
                                        </p:tgtEl>
                                      </p:cBhvr>
                                    </p:animEffect>
                                  </p:childTnLst>
                                </p:cTn>
                              </p:par>
                            </p:childTnLst>
                          </p:cTn>
                        </p:par>
                      </p:childTnLst>
                    </p:cTn>
                  </p:par>
                  <p:par>
                    <p:cTn id="258" fill="hold">
                      <p:stCondLst>
                        <p:cond delay="indefinite"/>
                      </p:stCondLst>
                      <p:childTnLst>
                        <p:par>
                          <p:cTn id="259" fill="hold">
                            <p:stCondLst>
                              <p:cond delay="0"/>
                            </p:stCondLst>
                            <p:childTnLst>
                              <p:par>
                                <p:cTn id="260" presetID="10" presetClass="entr" presetSubtype="0" fill="hold" nodeType="clickEffect">
                                  <p:stCondLst>
                                    <p:cond delay="0"/>
                                  </p:stCondLst>
                                  <p:childTnLst>
                                    <p:set>
                                      <p:cBhvr>
                                        <p:cTn id="261" dur="1" fill="hold">
                                          <p:stCondLst>
                                            <p:cond delay="0"/>
                                          </p:stCondLst>
                                        </p:cTn>
                                        <p:tgtEl>
                                          <p:spTgt spid="87"/>
                                        </p:tgtEl>
                                        <p:attrNameLst>
                                          <p:attrName>style.visibility</p:attrName>
                                        </p:attrNameLst>
                                      </p:cBhvr>
                                      <p:to>
                                        <p:strVal val="visible"/>
                                      </p:to>
                                    </p:set>
                                    <p:animEffect transition="in" filter="fade">
                                      <p:cBhvr>
                                        <p:cTn id="262" dur="750"/>
                                        <p:tgtEl>
                                          <p:spTgt spid="87"/>
                                        </p:tgtEl>
                                      </p:cBhvr>
                                    </p:animEffect>
                                  </p:childTnLst>
                                </p:cTn>
                              </p:par>
                              <p:par>
                                <p:cTn id="263" presetID="10" presetClass="entr" presetSubtype="0" fill="hold" grpId="0" nodeType="withEffect">
                                  <p:stCondLst>
                                    <p:cond delay="0"/>
                                  </p:stCondLst>
                                  <p:childTnLst>
                                    <p:set>
                                      <p:cBhvr>
                                        <p:cTn id="264" dur="1" fill="hold">
                                          <p:stCondLst>
                                            <p:cond delay="0"/>
                                          </p:stCondLst>
                                        </p:cTn>
                                        <p:tgtEl>
                                          <p:spTgt spid="88"/>
                                        </p:tgtEl>
                                        <p:attrNameLst>
                                          <p:attrName>style.visibility</p:attrName>
                                        </p:attrNameLst>
                                      </p:cBhvr>
                                      <p:to>
                                        <p:strVal val="visible"/>
                                      </p:to>
                                    </p:set>
                                    <p:animEffect transition="in" filter="fade">
                                      <p:cBhvr>
                                        <p:cTn id="265" dur="750"/>
                                        <p:tgtEl>
                                          <p:spTgt spid="88"/>
                                        </p:tgtEl>
                                      </p:cBhvr>
                                    </p:animEffect>
                                  </p:childTnLst>
                                </p:cTn>
                              </p:par>
                              <p:par>
                                <p:cTn id="266" presetID="10" presetClass="entr" presetSubtype="0" fill="hold" grpId="0" nodeType="withEffect">
                                  <p:stCondLst>
                                    <p:cond delay="0"/>
                                  </p:stCondLst>
                                  <p:childTnLst>
                                    <p:set>
                                      <p:cBhvr>
                                        <p:cTn id="267" dur="1" fill="hold">
                                          <p:stCondLst>
                                            <p:cond delay="0"/>
                                          </p:stCondLst>
                                        </p:cTn>
                                        <p:tgtEl>
                                          <p:spTgt spid="89"/>
                                        </p:tgtEl>
                                        <p:attrNameLst>
                                          <p:attrName>style.visibility</p:attrName>
                                        </p:attrNameLst>
                                      </p:cBhvr>
                                      <p:to>
                                        <p:strVal val="visible"/>
                                      </p:to>
                                    </p:set>
                                    <p:animEffect transition="in" filter="fade">
                                      <p:cBhvr>
                                        <p:cTn id="268" dur="750"/>
                                        <p:tgtEl>
                                          <p:spTgt spid="89"/>
                                        </p:tgtEl>
                                      </p:cBhvr>
                                    </p:animEffect>
                                  </p:childTnLst>
                                </p:cTn>
                              </p:par>
                              <p:par>
                                <p:cTn id="269" presetID="10" presetClass="entr" presetSubtype="0" fill="hold" grpId="0" nodeType="withEffect">
                                  <p:stCondLst>
                                    <p:cond delay="0"/>
                                  </p:stCondLst>
                                  <p:childTnLst>
                                    <p:set>
                                      <p:cBhvr>
                                        <p:cTn id="270" dur="1" fill="hold">
                                          <p:stCondLst>
                                            <p:cond delay="0"/>
                                          </p:stCondLst>
                                        </p:cTn>
                                        <p:tgtEl>
                                          <p:spTgt spid="90"/>
                                        </p:tgtEl>
                                        <p:attrNameLst>
                                          <p:attrName>style.visibility</p:attrName>
                                        </p:attrNameLst>
                                      </p:cBhvr>
                                      <p:to>
                                        <p:strVal val="visible"/>
                                      </p:to>
                                    </p:set>
                                    <p:animEffect transition="in" filter="fade">
                                      <p:cBhvr>
                                        <p:cTn id="271" dur="750"/>
                                        <p:tgtEl>
                                          <p:spTgt spid="90"/>
                                        </p:tgtEl>
                                      </p:cBhvr>
                                    </p:animEffect>
                                  </p:childTnLst>
                                </p:cTn>
                              </p:par>
                              <p:par>
                                <p:cTn id="272" presetID="10" presetClass="entr" presetSubtype="0" fill="hold" grpId="0" nodeType="withEffect">
                                  <p:stCondLst>
                                    <p:cond delay="0"/>
                                  </p:stCondLst>
                                  <p:childTnLst>
                                    <p:set>
                                      <p:cBhvr>
                                        <p:cTn id="273" dur="1" fill="hold">
                                          <p:stCondLst>
                                            <p:cond delay="0"/>
                                          </p:stCondLst>
                                        </p:cTn>
                                        <p:tgtEl>
                                          <p:spTgt spid="91"/>
                                        </p:tgtEl>
                                        <p:attrNameLst>
                                          <p:attrName>style.visibility</p:attrName>
                                        </p:attrNameLst>
                                      </p:cBhvr>
                                      <p:to>
                                        <p:strVal val="visible"/>
                                      </p:to>
                                    </p:set>
                                    <p:animEffect transition="in" filter="fade">
                                      <p:cBhvr>
                                        <p:cTn id="274" dur="750"/>
                                        <p:tgtEl>
                                          <p:spTgt spid="91"/>
                                        </p:tgtEl>
                                      </p:cBhvr>
                                    </p:animEffect>
                                  </p:childTnLst>
                                </p:cTn>
                              </p:par>
                              <p:par>
                                <p:cTn id="275" presetID="10" presetClass="entr" presetSubtype="0" fill="hold" grpId="0" nodeType="withEffect">
                                  <p:stCondLst>
                                    <p:cond delay="0"/>
                                  </p:stCondLst>
                                  <p:childTnLst>
                                    <p:set>
                                      <p:cBhvr>
                                        <p:cTn id="276" dur="1" fill="hold">
                                          <p:stCondLst>
                                            <p:cond delay="0"/>
                                          </p:stCondLst>
                                        </p:cTn>
                                        <p:tgtEl>
                                          <p:spTgt spid="92"/>
                                        </p:tgtEl>
                                        <p:attrNameLst>
                                          <p:attrName>style.visibility</p:attrName>
                                        </p:attrNameLst>
                                      </p:cBhvr>
                                      <p:to>
                                        <p:strVal val="visible"/>
                                      </p:to>
                                    </p:set>
                                    <p:animEffect transition="in" filter="fade">
                                      <p:cBhvr>
                                        <p:cTn id="277" dur="750"/>
                                        <p:tgtEl>
                                          <p:spTgt spid="92"/>
                                        </p:tgtEl>
                                      </p:cBhvr>
                                    </p:animEffect>
                                  </p:childTnLst>
                                </p:cTn>
                              </p:par>
                              <p:par>
                                <p:cTn id="278" presetID="10" presetClass="entr" presetSubtype="0" fill="hold" grpId="0" nodeType="withEffect">
                                  <p:stCondLst>
                                    <p:cond delay="0"/>
                                  </p:stCondLst>
                                  <p:childTnLst>
                                    <p:set>
                                      <p:cBhvr>
                                        <p:cTn id="279" dur="1" fill="hold">
                                          <p:stCondLst>
                                            <p:cond delay="0"/>
                                          </p:stCondLst>
                                        </p:cTn>
                                        <p:tgtEl>
                                          <p:spTgt spid="93"/>
                                        </p:tgtEl>
                                        <p:attrNameLst>
                                          <p:attrName>style.visibility</p:attrName>
                                        </p:attrNameLst>
                                      </p:cBhvr>
                                      <p:to>
                                        <p:strVal val="visible"/>
                                      </p:to>
                                    </p:set>
                                    <p:animEffect transition="in" filter="fade">
                                      <p:cBhvr>
                                        <p:cTn id="280" dur="750"/>
                                        <p:tgtEl>
                                          <p:spTgt spid="93"/>
                                        </p:tgtEl>
                                      </p:cBhvr>
                                    </p:animEffect>
                                  </p:childTnLst>
                                </p:cTn>
                              </p:par>
                              <p:par>
                                <p:cTn id="281" presetID="10" presetClass="entr" presetSubtype="0" fill="hold" nodeType="withEffect">
                                  <p:stCondLst>
                                    <p:cond delay="0"/>
                                  </p:stCondLst>
                                  <p:childTnLst>
                                    <p:set>
                                      <p:cBhvr>
                                        <p:cTn id="282" dur="1" fill="hold">
                                          <p:stCondLst>
                                            <p:cond delay="0"/>
                                          </p:stCondLst>
                                        </p:cTn>
                                        <p:tgtEl>
                                          <p:spTgt spid="94"/>
                                        </p:tgtEl>
                                        <p:attrNameLst>
                                          <p:attrName>style.visibility</p:attrName>
                                        </p:attrNameLst>
                                      </p:cBhvr>
                                      <p:to>
                                        <p:strVal val="visible"/>
                                      </p:to>
                                    </p:set>
                                    <p:animEffect transition="in" filter="fade">
                                      <p:cBhvr>
                                        <p:cTn id="283" dur="750"/>
                                        <p:tgtEl>
                                          <p:spTgt spid="94"/>
                                        </p:tgtEl>
                                      </p:cBhvr>
                                    </p:animEffect>
                                  </p:childTnLst>
                                </p:cTn>
                              </p:par>
                              <p:par>
                                <p:cTn id="284" presetID="10" presetClass="entr" presetSubtype="0" fill="hold" nodeType="withEffect">
                                  <p:stCondLst>
                                    <p:cond delay="0"/>
                                  </p:stCondLst>
                                  <p:childTnLst>
                                    <p:set>
                                      <p:cBhvr>
                                        <p:cTn id="285" dur="1" fill="hold">
                                          <p:stCondLst>
                                            <p:cond delay="0"/>
                                          </p:stCondLst>
                                        </p:cTn>
                                        <p:tgtEl>
                                          <p:spTgt spid="95"/>
                                        </p:tgtEl>
                                        <p:attrNameLst>
                                          <p:attrName>style.visibility</p:attrName>
                                        </p:attrNameLst>
                                      </p:cBhvr>
                                      <p:to>
                                        <p:strVal val="visible"/>
                                      </p:to>
                                    </p:set>
                                    <p:animEffect transition="in" filter="fade">
                                      <p:cBhvr>
                                        <p:cTn id="286" dur="750"/>
                                        <p:tgtEl>
                                          <p:spTgt spid="95"/>
                                        </p:tgtEl>
                                      </p:cBhvr>
                                    </p:animEffect>
                                  </p:childTnLst>
                                </p:cTn>
                              </p:par>
                              <p:par>
                                <p:cTn id="287" presetID="10" presetClass="entr" presetSubtype="0" fill="hold" nodeType="withEffect">
                                  <p:stCondLst>
                                    <p:cond delay="0"/>
                                  </p:stCondLst>
                                  <p:childTnLst>
                                    <p:set>
                                      <p:cBhvr>
                                        <p:cTn id="288" dur="1" fill="hold">
                                          <p:stCondLst>
                                            <p:cond delay="0"/>
                                          </p:stCondLst>
                                        </p:cTn>
                                        <p:tgtEl>
                                          <p:spTgt spid="96"/>
                                        </p:tgtEl>
                                        <p:attrNameLst>
                                          <p:attrName>style.visibility</p:attrName>
                                        </p:attrNameLst>
                                      </p:cBhvr>
                                      <p:to>
                                        <p:strVal val="visible"/>
                                      </p:to>
                                    </p:set>
                                    <p:animEffect transition="in" filter="fade">
                                      <p:cBhvr>
                                        <p:cTn id="289" dur="750"/>
                                        <p:tgtEl>
                                          <p:spTgt spid="96"/>
                                        </p:tgtEl>
                                      </p:cBhvr>
                                    </p:animEffect>
                                  </p:childTnLst>
                                </p:cTn>
                              </p:par>
                              <p:par>
                                <p:cTn id="290" presetID="10" presetClass="entr" presetSubtype="0" fill="hold" nodeType="withEffect">
                                  <p:stCondLst>
                                    <p:cond delay="0"/>
                                  </p:stCondLst>
                                  <p:childTnLst>
                                    <p:set>
                                      <p:cBhvr>
                                        <p:cTn id="291" dur="1" fill="hold">
                                          <p:stCondLst>
                                            <p:cond delay="0"/>
                                          </p:stCondLst>
                                        </p:cTn>
                                        <p:tgtEl>
                                          <p:spTgt spid="97"/>
                                        </p:tgtEl>
                                        <p:attrNameLst>
                                          <p:attrName>style.visibility</p:attrName>
                                        </p:attrNameLst>
                                      </p:cBhvr>
                                      <p:to>
                                        <p:strVal val="visible"/>
                                      </p:to>
                                    </p:set>
                                    <p:animEffect transition="in" filter="fade">
                                      <p:cBhvr>
                                        <p:cTn id="292" dur="750"/>
                                        <p:tgtEl>
                                          <p:spTgt spid="97"/>
                                        </p:tgtEl>
                                      </p:cBhvr>
                                    </p:animEffect>
                                  </p:childTnLst>
                                </p:cTn>
                              </p:par>
                              <p:par>
                                <p:cTn id="293" presetID="10" presetClass="entr" presetSubtype="0" fill="hold" nodeType="withEffect">
                                  <p:stCondLst>
                                    <p:cond delay="0"/>
                                  </p:stCondLst>
                                  <p:childTnLst>
                                    <p:set>
                                      <p:cBhvr>
                                        <p:cTn id="294" dur="1" fill="hold">
                                          <p:stCondLst>
                                            <p:cond delay="0"/>
                                          </p:stCondLst>
                                        </p:cTn>
                                        <p:tgtEl>
                                          <p:spTgt spid="98"/>
                                        </p:tgtEl>
                                        <p:attrNameLst>
                                          <p:attrName>style.visibility</p:attrName>
                                        </p:attrNameLst>
                                      </p:cBhvr>
                                      <p:to>
                                        <p:strVal val="visible"/>
                                      </p:to>
                                    </p:set>
                                    <p:animEffect transition="in" filter="fade">
                                      <p:cBhvr>
                                        <p:cTn id="295" dur="750"/>
                                        <p:tgtEl>
                                          <p:spTgt spid="98"/>
                                        </p:tgtEl>
                                      </p:cBhvr>
                                    </p:animEffect>
                                  </p:childTnLst>
                                </p:cTn>
                              </p:par>
                              <p:par>
                                <p:cTn id="296" presetID="10" presetClass="entr" presetSubtype="0" fill="hold" nodeType="withEffect">
                                  <p:stCondLst>
                                    <p:cond delay="0"/>
                                  </p:stCondLst>
                                  <p:childTnLst>
                                    <p:set>
                                      <p:cBhvr>
                                        <p:cTn id="297" dur="1" fill="hold">
                                          <p:stCondLst>
                                            <p:cond delay="0"/>
                                          </p:stCondLst>
                                        </p:cTn>
                                        <p:tgtEl>
                                          <p:spTgt spid="99"/>
                                        </p:tgtEl>
                                        <p:attrNameLst>
                                          <p:attrName>style.visibility</p:attrName>
                                        </p:attrNameLst>
                                      </p:cBhvr>
                                      <p:to>
                                        <p:strVal val="visible"/>
                                      </p:to>
                                    </p:set>
                                    <p:animEffect transition="in" filter="fade">
                                      <p:cBhvr>
                                        <p:cTn id="298" dur="750"/>
                                        <p:tgtEl>
                                          <p:spTgt spid="99"/>
                                        </p:tgtEl>
                                      </p:cBhvr>
                                    </p:animEffect>
                                  </p:childTnLst>
                                </p:cTn>
                              </p:par>
                              <p:par>
                                <p:cTn id="299" presetID="10" presetClass="entr" presetSubtype="0" fill="hold" nodeType="withEffect">
                                  <p:stCondLst>
                                    <p:cond delay="0"/>
                                  </p:stCondLst>
                                  <p:childTnLst>
                                    <p:set>
                                      <p:cBhvr>
                                        <p:cTn id="300" dur="1" fill="hold">
                                          <p:stCondLst>
                                            <p:cond delay="0"/>
                                          </p:stCondLst>
                                        </p:cTn>
                                        <p:tgtEl>
                                          <p:spTgt spid="100"/>
                                        </p:tgtEl>
                                        <p:attrNameLst>
                                          <p:attrName>style.visibility</p:attrName>
                                        </p:attrNameLst>
                                      </p:cBhvr>
                                      <p:to>
                                        <p:strVal val="visible"/>
                                      </p:to>
                                    </p:set>
                                    <p:animEffect transition="in" filter="fade">
                                      <p:cBhvr>
                                        <p:cTn id="301" dur="750"/>
                                        <p:tgtEl>
                                          <p:spTgt spid="100"/>
                                        </p:tgtEl>
                                      </p:cBhvr>
                                    </p:animEffect>
                                  </p:childTnLst>
                                </p:cTn>
                              </p:par>
                              <p:par>
                                <p:cTn id="302" presetID="10" presetClass="entr" presetSubtype="0" fill="hold" nodeType="withEffect">
                                  <p:stCondLst>
                                    <p:cond delay="0"/>
                                  </p:stCondLst>
                                  <p:childTnLst>
                                    <p:set>
                                      <p:cBhvr>
                                        <p:cTn id="303" dur="1" fill="hold">
                                          <p:stCondLst>
                                            <p:cond delay="0"/>
                                          </p:stCondLst>
                                        </p:cTn>
                                        <p:tgtEl>
                                          <p:spTgt spid="101"/>
                                        </p:tgtEl>
                                        <p:attrNameLst>
                                          <p:attrName>style.visibility</p:attrName>
                                        </p:attrNameLst>
                                      </p:cBhvr>
                                      <p:to>
                                        <p:strVal val="visible"/>
                                      </p:to>
                                    </p:set>
                                    <p:animEffect transition="in" filter="fade">
                                      <p:cBhvr>
                                        <p:cTn id="304" dur="750"/>
                                        <p:tgtEl>
                                          <p:spTgt spid="101"/>
                                        </p:tgtEl>
                                      </p:cBhvr>
                                    </p:animEffect>
                                  </p:childTnLst>
                                </p:cTn>
                              </p:par>
                              <p:par>
                                <p:cTn id="305" presetID="10" presetClass="entr" presetSubtype="0" fill="hold" nodeType="withEffect">
                                  <p:stCondLst>
                                    <p:cond delay="0"/>
                                  </p:stCondLst>
                                  <p:childTnLst>
                                    <p:set>
                                      <p:cBhvr>
                                        <p:cTn id="306" dur="1" fill="hold">
                                          <p:stCondLst>
                                            <p:cond delay="0"/>
                                          </p:stCondLst>
                                        </p:cTn>
                                        <p:tgtEl>
                                          <p:spTgt spid="102"/>
                                        </p:tgtEl>
                                        <p:attrNameLst>
                                          <p:attrName>style.visibility</p:attrName>
                                        </p:attrNameLst>
                                      </p:cBhvr>
                                      <p:to>
                                        <p:strVal val="visible"/>
                                      </p:to>
                                    </p:set>
                                    <p:animEffect transition="in" filter="fade">
                                      <p:cBhvr>
                                        <p:cTn id="307" dur="750"/>
                                        <p:tgtEl>
                                          <p:spTgt spid="102"/>
                                        </p:tgtEl>
                                      </p:cBhvr>
                                    </p:animEffect>
                                  </p:childTnLst>
                                </p:cTn>
                              </p:par>
                              <p:par>
                                <p:cTn id="308" presetID="10" presetClass="entr" presetSubtype="0" fill="hold" nodeType="withEffect">
                                  <p:stCondLst>
                                    <p:cond delay="0"/>
                                  </p:stCondLst>
                                  <p:childTnLst>
                                    <p:set>
                                      <p:cBhvr>
                                        <p:cTn id="309" dur="1" fill="hold">
                                          <p:stCondLst>
                                            <p:cond delay="0"/>
                                          </p:stCondLst>
                                        </p:cTn>
                                        <p:tgtEl>
                                          <p:spTgt spid="103"/>
                                        </p:tgtEl>
                                        <p:attrNameLst>
                                          <p:attrName>style.visibility</p:attrName>
                                        </p:attrNameLst>
                                      </p:cBhvr>
                                      <p:to>
                                        <p:strVal val="visible"/>
                                      </p:to>
                                    </p:set>
                                    <p:animEffect transition="in" filter="fade">
                                      <p:cBhvr>
                                        <p:cTn id="310" dur="750"/>
                                        <p:tgtEl>
                                          <p:spTgt spid="103"/>
                                        </p:tgtEl>
                                      </p:cBhvr>
                                    </p:animEffect>
                                  </p:childTnLst>
                                </p:cTn>
                              </p:par>
                              <p:par>
                                <p:cTn id="311" presetID="10" presetClass="entr" presetSubtype="0" fill="hold" nodeType="withEffect">
                                  <p:stCondLst>
                                    <p:cond delay="0"/>
                                  </p:stCondLst>
                                  <p:childTnLst>
                                    <p:set>
                                      <p:cBhvr>
                                        <p:cTn id="312" dur="1" fill="hold">
                                          <p:stCondLst>
                                            <p:cond delay="0"/>
                                          </p:stCondLst>
                                        </p:cTn>
                                        <p:tgtEl>
                                          <p:spTgt spid="104"/>
                                        </p:tgtEl>
                                        <p:attrNameLst>
                                          <p:attrName>style.visibility</p:attrName>
                                        </p:attrNameLst>
                                      </p:cBhvr>
                                      <p:to>
                                        <p:strVal val="visible"/>
                                      </p:to>
                                    </p:set>
                                    <p:animEffect transition="in" filter="fade">
                                      <p:cBhvr>
                                        <p:cTn id="313" dur="750"/>
                                        <p:tgtEl>
                                          <p:spTgt spid="104"/>
                                        </p:tgtEl>
                                      </p:cBhvr>
                                    </p:animEffect>
                                  </p:childTnLst>
                                </p:cTn>
                              </p:par>
                              <p:par>
                                <p:cTn id="314" presetID="10" presetClass="entr" presetSubtype="0" fill="hold" nodeType="withEffect">
                                  <p:stCondLst>
                                    <p:cond delay="0"/>
                                  </p:stCondLst>
                                  <p:childTnLst>
                                    <p:set>
                                      <p:cBhvr>
                                        <p:cTn id="315" dur="1" fill="hold">
                                          <p:stCondLst>
                                            <p:cond delay="0"/>
                                          </p:stCondLst>
                                        </p:cTn>
                                        <p:tgtEl>
                                          <p:spTgt spid="105"/>
                                        </p:tgtEl>
                                        <p:attrNameLst>
                                          <p:attrName>style.visibility</p:attrName>
                                        </p:attrNameLst>
                                      </p:cBhvr>
                                      <p:to>
                                        <p:strVal val="visible"/>
                                      </p:to>
                                    </p:set>
                                    <p:animEffect transition="in" filter="fade">
                                      <p:cBhvr>
                                        <p:cTn id="316" dur="750"/>
                                        <p:tgtEl>
                                          <p:spTgt spid="105"/>
                                        </p:tgtEl>
                                      </p:cBhvr>
                                    </p:animEffect>
                                  </p:childTnLst>
                                </p:cTn>
                              </p:par>
                              <p:par>
                                <p:cTn id="317" presetID="10" presetClass="entr" presetSubtype="0" fill="hold" nodeType="withEffect">
                                  <p:stCondLst>
                                    <p:cond delay="0"/>
                                  </p:stCondLst>
                                  <p:childTnLst>
                                    <p:set>
                                      <p:cBhvr>
                                        <p:cTn id="318" dur="1" fill="hold">
                                          <p:stCondLst>
                                            <p:cond delay="0"/>
                                          </p:stCondLst>
                                        </p:cTn>
                                        <p:tgtEl>
                                          <p:spTgt spid="106"/>
                                        </p:tgtEl>
                                        <p:attrNameLst>
                                          <p:attrName>style.visibility</p:attrName>
                                        </p:attrNameLst>
                                      </p:cBhvr>
                                      <p:to>
                                        <p:strVal val="visible"/>
                                      </p:to>
                                    </p:set>
                                    <p:animEffect transition="in" filter="fade">
                                      <p:cBhvr>
                                        <p:cTn id="319" dur="750"/>
                                        <p:tgtEl>
                                          <p:spTgt spid="106"/>
                                        </p:tgtEl>
                                      </p:cBhvr>
                                    </p:animEffect>
                                  </p:childTnLst>
                                </p:cTn>
                              </p:par>
                              <p:par>
                                <p:cTn id="320" presetID="10" presetClass="entr" presetSubtype="0" fill="hold" nodeType="withEffect">
                                  <p:stCondLst>
                                    <p:cond delay="0"/>
                                  </p:stCondLst>
                                  <p:childTnLst>
                                    <p:set>
                                      <p:cBhvr>
                                        <p:cTn id="321" dur="1" fill="hold">
                                          <p:stCondLst>
                                            <p:cond delay="0"/>
                                          </p:stCondLst>
                                        </p:cTn>
                                        <p:tgtEl>
                                          <p:spTgt spid="107"/>
                                        </p:tgtEl>
                                        <p:attrNameLst>
                                          <p:attrName>style.visibility</p:attrName>
                                        </p:attrNameLst>
                                      </p:cBhvr>
                                      <p:to>
                                        <p:strVal val="visible"/>
                                      </p:to>
                                    </p:set>
                                    <p:animEffect transition="in" filter="fade">
                                      <p:cBhvr>
                                        <p:cTn id="322" dur="750"/>
                                        <p:tgtEl>
                                          <p:spTgt spid="107"/>
                                        </p:tgtEl>
                                      </p:cBhvr>
                                    </p:animEffect>
                                  </p:childTnLst>
                                </p:cTn>
                              </p:par>
                              <p:par>
                                <p:cTn id="323" presetID="10" presetClass="entr" presetSubtype="0" fill="hold" nodeType="withEffect">
                                  <p:stCondLst>
                                    <p:cond delay="0"/>
                                  </p:stCondLst>
                                  <p:childTnLst>
                                    <p:set>
                                      <p:cBhvr>
                                        <p:cTn id="324" dur="1" fill="hold">
                                          <p:stCondLst>
                                            <p:cond delay="0"/>
                                          </p:stCondLst>
                                        </p:cTn>
                                        <p:tgtEl>
                                          <p:spTgt spid="108"/>
                                        </p:tgtEl>
                                        <p:attrNameLst>
                                          <p:attrName>style.visibility</p:attrName>
                                        </p:attrNameLst>
                                      </p:cBhvr>
                                      <p:to>
                                        <p:strVal val="visible"/>
                                      </p:to>
                                    </p:set>
                                    <p:animEffect transition="in" filter="fade">
                                      <p:cBhvr>
                                        <p:cTn id="325" dur="750"/>
                                        <p:tgtEl>
                                          <p:spTgt spid="108"/>
                                        </p:tgtEl>
                                      </p:cBhvr>
                                    </p:animEffect>
                                  </p:childTnLst>
                                </p:cTn>
                              </p:par>
                              <p:par>
                                <p:cTn id="326" presetID="10" presetClass="entr" presetSubtype="0" fill="hold" nodeType="withEffect">
                                  <p:stCondLst>
                                    <p:cond delay="0"/>
                                  </p:stCondLst>
                                  <p:childTnLst>
                                    <p:set>
                                      <p:cBhvr>
                                        <p:cTn id="327" dur="1" fill="hold">
                                          <p:stCondLst>
                                            <p:cond delay="0"/>
                                          </p:stCondLst>
                                        </p:cTn>
                                        <p:tgtEl>
                                          <p:spTgt spid="109"/>
                                        </p:tgtEl>
                                        <p:attrNameLst>
                                          <p:attrName>style.visibility</p:attrName>
                                        </p:attrNameLst>
                                      </p:cBhvr>
                                      <p:to>
                                        <p:strVal val="visible"/>
                                      </p:to>
                                    </p:set>
                                    <p:animEffect transition="in" filter="fade">
                                      <p:cBhvr>
                                        <p:cTn id="328" dur="750"/>
                                        <p:tgtEl>
                                          <p:spTgt spid="109"/>
                                        </p:tgtEl>
                                      </p:cBhvr>
                                    </p:animEffect>
                                  </p:childTnLst>
                                </p:cTn>
                              </p:par>
                              <p:par>
                                <p:cTn id="329" presetID="10" presetClass="entr" presetSubtype="0" fill="hold" nodeType="withEffect">
                                  <p:stCondLst>
                                    <p:cond delay="0"/>
                                  </p:stCondLst>
                                  <p:childTnLst>
                                    <p:set>
                                      <p:cBhvr>
                                        <p:cTn id="330" dur="1" fill="hold">
                                          <p:stCondLst>
                                            <p:cond delay="0"/>
                                          </p:stCondLst>
                                        </p:cTn>
                                        <p:tgtEl>
                                          <p:spTgt spid="110"/>
                                        </p:tgtEl>
                                        <p:attrNameLst>
                                          <p:attrName>style.visibility</p:attrName>
                                        </p:attrNameLst>
                                      </p:cBhvr>
                                      <p:to>
                                        <p:strVal val="visible"/>
                                      </p:to>
                                    </p:set>
                                    <p:animEffect transition="in" filter="fade">
                                      <p:cBhvr>
                                        <p:cTn id="331" dur="750"/>
                                        <p:tgtEl>
                                          <p:spTgt spid="110"/>
                                        </p:tgtEl>
                                      </p:cBhvr>
                                    </p:animEffect>
                                  </p:childTnLst>
                                </p:cTn>
                              </p:par>
                              <p:par>
                                <p:cTn id="332" presetID="10" presetClass="entr" presetSubtype="0" fill="hold" nodeType="withEffect">
                                  <p:stCondLst>
                                    <p:cond delay="0"/>
                                  </p:stCondLst>
                                  <p:childTnLst>
                                    <p:set>
                                      <p:cBhvr>
                                        <p:cTn id="333" dur="1" fill="hold">
                                          <p:stCondLst>
                                            <p:cond delay="0"/>
                                          </p:stCondLst>
                                        </p:cTn>
                                        <p:tgtEl>
                                          <p:spTgt spid="111"/>
                                        </p:tgtEl>
                                        <p:attrNameLst>
                                          <p:attrName>style.visibility</p:attrName>
                                        </p:attrNameLst>
                                      </p:cBhvr>
                                      <p:to>
                                        <p:strVal val="visible"/>
                                      </p:to>
                                    </p:set>
                                    <p:animEffect transition="in" filter="fade">
                                      <p:cBhvr>
                                        <p:cTn id="334" dur="750"/>
                                        <p:tgtEl>
                                          <p:spTgt spid="111"/>
                                        </p:tgtEl>
                                      </p:cBhvr>
                                    </p:animEffect>
                                  </p:childTnLst>
                                </p:cTn>
                              </p:par>
                              <p:par>
                                <p:cTn id="335" presetID="10" presetClass="entr" presetSubtype="0" fill="hold" nodeType="withEffect">
                                  <p:stCondLst>
                                    <p:cond delay="0"/>
                                  </p:stCondLst>
                                  <p:childTnLst>
                                    <p:set>
                                      <p:cBhvr>
                                        <p:cTn id="336" dur="1" fill="hold">
                                          <p:stCondLst>
                                            <p:cond delay="0"/>
                                          </p:stCondLst>
                                        </p:cTn>
                                        <p:tgtEl>
                                          <p:spTgt spid="112"/>
                                        </p:tgtEl>
                                        <p:attrNameLst>
                                          <p:attrName>style.visibility</p:attrName>
                                        </p:attrNameLst>
                                      </p:cBhvr>
                                      <p:to>
                                        <p:strVal val="visible"/>
                                      </p:to>
                                    </p:set>
                                    <p:animEffect transition="in" filter="fade">
                                      <p:cBhvr>
                                        <p:cTn id="337" dur="750"/>
                                        <p:tgtEl>
                                          <p:spTgt spid="112"/>
                                        </p:tgtEl>
                                      </p:cBhvr>
                                    </p:animEffect>
                                  </p:childTnLst>
                                </p:cTn>
                              </p:par>
                              <p:par>
                                <p:cTn id="338" presetID="10" presetClass="entr" presetSubtype="0" fill="hold" nodeType="withEffect">
                                  <p:stCondLst>
                                    <p:cond delay="0"/>
                                  </p:stCondLst>
                                  <p:childTnLst>
                                    <p:set>
                                      <p:cBhvr>
                                        <p:cTn id="339" dur="1" fill="hold">
                                          <p:stCondLst>
                                            <p:cond delay="0"/>
                                          </p:stCondLst>
                                        </p:cTn>
                                        <p:tgtEl>
                                          <p:spTgt spid="113"/>
                                        </p:tgtEl>
                                        <p:attrNameLst>
                                          <p:attrName>style.visibility</p:attrName>
                                        </p:attrNameLst>
                                      </p:cBhvr>
                                      <p:to>
                                        <p:strVal val="visible"/>
                                      </p:to>
                                    </p:set>
                                    <p:animEffect transition="in" filter="fade">
                                      <p:cBhvr>
                                        <p:cTn id="340" dur="750"/>
                                        <p:tgtEl>
                                          <p:spTgt spid="113"/>
                                        </p:tgtEl>
                                      </p:cBhvr>
                                    </p:animEffect>
                                  </p:childTnLst>
                                </p:cTn>
                              </p:par>
                              <p:par>
                                <p:cTn id="341" presetID="10" presetClass="entr" presetSubtype="0" fill="hold" nodeType="withEffect">
                                  <p:stCondLst>
                                    <p:cond delay="0"/>
                                  </p:stCondLst>
                                  <p:childTnLst>
                                    <p:set>
                                      <p:cBhvr>
                                        <p:cTn id="342" dur="1" fill="hold">
                                          <p:stCondLst>
                                            <p:cond delay="0"/>
                                          </p:stCondLst>
                                        </p:cTn>
                                        <p:tgtEl>
                                          <p:spTgt spid="114"/>
                                        </p:tgtEl>
                                        <p:attrNameLst>
                                          <p:attrName>style.visibility</p:attrName>
                                        </p:attrNameLst>
                                      </p:cBhvr>
                                      <p:to>
                                        <p:strVal val="visible"/>
                                      </p:to>
                                    </p:set>
                                    <p:animEffect transition="in" filter="fade">
                                      <p:cBhvr>
                                        <p:cTn id="343" dur="750"/>
                                        <p:tgtEl>
                                          <p:spTgt spid="114"/>
                                        </p:tgtEl>
                                      </p:cBhvr>
                                    </p:animEffect>
                                  </p:childTnLst>
                                </p:cTn>
                              </p:par>
                              <p:par>
                                <p:cTn id="344" presetID="10" presetClass="entr" presetSubtype="0" fill="hold" nodeType="withEffect">
                                  <p:stCondLst>
                                    <p:cond delay="0"/>
                                  </p:stCondLst>
                                  <p:childTnLst>
                                    <p:set>
                                      <p:cBhvr>
                                        <p:cTn id="345" dur="1" fill="hold">
                                          <p:stCondLst>
                                            <p:cond delay="0"/>
                                          </p:stCondLst>
                                        </p:cTn>
                                        <p:tgtEl>
                                          <p:spTgt spid="115"/>
                                        </p:tgtEl>
                                        <p:attrNameLst>
                                          <p:attrName>style.visibility</p:attrName>
                                        </p:attrNameLst>
                                      </p:cBhvr>
                                      <p:to>
                                        <p:strVal val="visible"/>
                                      </p:to>
                                    </p:set>
                                    <p:animEffect transition="in" filter="fade">
                                      <p:cBhvr>
                                        <p:cTn id="346" dur="750"/>
                                        <p:tgtEl>
                                          <p:spTgt spid="115"/>
                                        </p:tgtEl>
                                      </p:cBhvr>
                                    </p:animEffect>
                                  </p:childTnLst>
                                </p:cTn>
                              </p:par>
                              <p:par>
                                <p:cTn id="347" presetID="10" presetClass="entr" presetSubtype="0" fill="hold" nodeType="withEffect">
                                  <p:stCondLst>
                                    <p:cond delay="0"/>
                                  </p:stCondLst>
                                  <p:childTnLst>
                                    <p:set>
                                      <p:cBhvr>
                                        <p:cTn id="348" dur="1" fill="hold">
                                          <p:stCondLst>
                                            <p:cond delay="0"/>
                                          </p:stCondLst>
                                        </p:cTn>
                                        <p:tgtEl>
                                          <p:spTgt spid="116"/>
                                        </p:tgtEl>
                                        <p:attrNameLst>
                                          <p:attrName>style.visibility</p:attrName>
                                        </p:attrNameLst>
                                      </p:cBhvr>
                                      <p:to>
                                        <p:strVal val="visible"/>
                                      </p:to>
                                    </p:set>
                                    <p:animEffect transition="in" filter="fade">
                                      <p:cBhvr>
                                        <p:cTn id="349" dur="750"/>
                                        <p:tgtEl>
                                          <p:spTgt spid="116"/>
                                        </p:tgtEl>
                                      </p:cBhvr>
                                    </p:animEffect>
                                  </p:childTnLst>
                                </p:cTn>
                              </p:par>
                              <p:par>
                                <p:cTn id="350" presetID="10" presetClass="entr" presetSubtype="0" fill="hold" nodeType="withEffect">
                                  <p:stCondLst>
                                    <p:cond delay="0"/>
                                  </p:stCondLst>
                                  <p:childTnLst>
                                    <p:set>
                                      <p:cBhvr>
                                        <p:cTn id="351" dur="1" fill="hold">
                                          <p:stCondLst>
                                            <p:cond delay="0"/>
                                          </p:stCondLst>
                                        </p:cTn>
                                        <p:tgtEl>
                                          <p:spTgt spid="117"/>
                                        </p:tgtEl>
                                        <p:attrNameLst>
                                          <p:attrName>style.visibility</p:attrName>
                                        </p:attrNameLst>
                                      </p:cBhvr>
                                      <p:to>
                                        <p:strVal val="visible"/>
                                      </p:to>
                                    </p:set>
                                    <p:animEffect transition="in" filter="fade">
                                      <p:cBhvr>
                                        <p:cTn id="352" dur="750"/>
                                        <p:tgtEl>
                                          <p:spTgt spid="117"/>
                                        </p:tgtEl>
                                      </p:cBhvr>
                                    </p:animEffect>
                                  </p:childTnLst>
                                </p:cTn>
                              </p:par>
                              <p:par>
                                <p:cTn id="353" presetID="10" presetClass="entr" presetSubtype="0" fill="hold" nodeType="withEffect">
                                  <p:stCondLst>
                                    <p:cond delay="0"/>
                                  </p:stCondLst>
                                  <p:childTnLst>
                                    <p:set>
                                      <p:cBhvr>
                                        <p:cTn id="354" dur="1" fill="hold">
                                          <p:stCondLst>
                                            <p:cond delay="0"/>
                                          </p:stCondLst>
                                        </p:cTn>
                                        <p:tgtEl>
                                          <p:spTgt spid="118"/>
                                        </p:tgtEl>
                                        <p:attrNameLst>
                                          <p:attrName>style.visibility</p:attrName>
                                        </p:attrNameLst>
                                      </p:cBhvr>
                                      <p:to>
                                        <p:strVal val="visible"/>
                                      </p:to>
                                    </p:set>
                                    <p:animEffect transition="in" filter="fade">
                                      <p:cBhvr>
                                        <p:cTn id="355" dur="750"/>
                                        <p:tgtEl>
                                          <p:spTgt spid="118"/>
                                        </p:tgtEl>
                                      </p:cBhvr>
                                    </p:animEffect>
                                  </p:childTnLst>
                                </p:cTn>
                              </p:par>
                              <p:par>
                                <p:cTn id="356" presetID="10" presetClass="entr" presetSubtype="0" fill="hold" nodeType="withEffect">
                                  <p:stCondLst>
                                    <p:cond delay="0"/>
                                  </p:stCondLst>
                                  <p:childTnLst>
                                    <p:set>
                                      <p:cBhvr>
                                        <p:cTn id="357" dur="1" fill="hold">
                                          <p:stCondLst>
                                            <p:cond delay="0"/>
                                          </p:stCondLst>
                                        </p:cTn>
                                        <p:tgtEl>
                                          <p:spTgt spid="119"/>
                                        </p:tgtEl>
                                        <p:attrNameLst>
                                          <p:attrName>style.visibility</p:attrName>
                                        </p:attrNameLst>
                                      </p:cBhvr>
                                      <p:to>
                                        <p:strVal val="visible"/>
                                      </p:to>
                                    </p:set>
                                    <p:animEffect transition="in" filter="fade">
                                      <p:cBhvr>
                                        <p:cTn id="358" dur="750"/>
                                        <p:tgtEl>
                                          <p:spTgt spid="119"/>
                                        </p:tgtEl>
                                      </p:cBhvr>
                                    </p:animEffect>
                                  </p:childTnLst>
                                </p:cTn>
                              </p:par>
                              <p:par>
                                <p:cTn id="359" presetID="10" presetClass="entr" presetSubtype="0" fill="hold" nodeType="withEffect">
                                  <p:stCondLst>
                                    <p:cond delay="0"/>
                                  </p:stCondLst>
                                  <p:childTnLst>
                                    <p:set>
                                      <p:cBhvr>
                                        <p:cTn id="360" dur="1" fill="hold">
                                          <p:stCondLst>
                                            <p:cond delay="0"/>
                                          </p:stCondLst>
                                        </p:cTn>
                                        <p:tgtEl>
                                          <p:spTgt spid="120"/>
                                        </p:tgtEl>
                                        <p:attrNameLst>
                                          <p:attrName>style.visibility</p:attrName>
                                        </p:attrNameLst>
                                      </p:cBhvr>
                                      <p:to>
                                        <p:strVal val="visible"/>
                                      </p:to>
                                    </p:set>
                                    <p:animEffect transition="in" filter="fade">
                                      <p:cBhvr>
                                        <p:cTn id="361" dur="750"/>
                                        <p:tgtEl>
                                          <p:spTgt spid="120"/>
                                        </p:tgtEl>
                                      </p:cBhvr>
                                    </p:animEffect>
                                  </p:childTnLst>
                                </p:cTn>
                              </p:par>
                              <p:par>
                                <p:cTn id="362" presetID="10" presetClass="entr" presetSubtype="0" fill="hold" nodeType="withEffect">
                                  <p:stCondLst>
                                    <p:cond delay="0"/>
                                  </p:stCondLst>
                                  <p:childTnLst>
                                    <p:set>
                                      <p:cBhvr>
                                        <p:cTn id="363" dur="1" fill="hold">
                                          <p:stCondLst>
                                            <p:cond delay="0"/>
                                          </p:stCondLst>
                                        </p:cTn>
                                        <p:tgtEl>
                                          <p:spTgt spid="121"/>
                                        </p:tgtEl>
                                        <p:attrNameLst>
                                          <p:attrName>style.visibility</p:attrName>
                                        </p:attrNameLst>
                                      </p:cBhvr>
                                      <p:to>
                                        <p:strVal val="visible"/>
                                      </p:to>
                                    </p:set>
                                    <p:animEffect transition="in" filter="fade">
                                      <p:cBhvr>
                                        <p:cTn id="364" dur="750"/>
                                        <p:tgtEl>
                                          <p:spTgt spid="121"/>
                                        </p:tgtEl>
                                      </p:cBhvr>
                                    </p:animEffect>
                                  </p:childTnLst>
                                </p:cTn>
                              </p:par>
                              <p:par>
                                <p:cTn id="365" presetID="10" presetClass="entr" presetSubtype="0" fill="hold" grpId="0" nodeType="withEffect">
                                  <p:stCondLst>
                                    <p:cond delay="0"/>
                                  </p:stCondLst>
                                  <p:childTnLst>
                                    <p:set>
                                      <p:cBhvr>
                                        <p:cTn id="366" dur="1" fill="hold">
                                          <p:stCondLst>
                                            <p:cond delay="0"/>
                                          </p:stCondLst>
                                        </p:cTn>
                                        <p:tgtEl>
                                          <p:spTgt spid="122"/>
                                        </p:tgtEl>
                                        <p:attrNameLst>
                                          <p:attrName>style.visibility</p:attrName>
                                        </p:attrNameLst>
                                      </p:cBhvr>
                                      <p:to>
                                        <p:strVal val="visible"/>
                                      </p:to>
                                    </p:set>
                                    <p:animEffect transition="in" filter="fade">
                                      <p:cBhvr>
                                        <p:cTn id="367" dur="750"/>
                                        <p:tgtEl>
                                          <p:spTgt spid="122"/>
                                        </p:tgtEl>
                                      </p:cBhvr>
                                    </p:animEffect>
                                  </p:childTnLst>
                                </p:cTn>
                              </p:par>
                              <p:par>
                                <p:cTn id="368" presetID="10" presetClass="entr" presetSubtype="0" fill="hold" nodeType="withEffect">
                                  <p:stCondLst>
                                    <p:cond delay="0"/>
                                  </p:stCondLst>
                                  <p:childTnLst>
                                    <p:set>
                                      <p:cBhvr>
                                        <p:cTn id="369" dur="1" fill="hold">
                                          <p:stCondLst>
                                            <p:cond delay="0"/>
                                          </p:stCondLst>
                                        </p:cTn>
                                        <p:tgtEl>
                                          <p:spTgt spid="123"/>
                                        </p:tgtEl>
                                        <p:attrNameLst>
                                          <p:attrName>style.visibility</p:attrName>
                                        </p:attrNameLst>
                                      </p:cBhvr>
                                      <p:to>
                                        <p:strVal val="visible"/>
                                      </p:to>
                                    </p:set>
                                    <p:animEffect transition="in" filter="fade">
                                      <p:cBhvr>
                                        <p:cTn id="370" dur="750"/>
                                        <p:tgtEl>
                                          <p:spTgt spid="123"/>
                                        </p:tgtEl>
                                      </p:cBhvr>
                                    </p:animEffect>
                                  </p:childTnLst>
                                </p:cTn>
                              </p:par>
                            </p:childTnLst>
                          </p:cTn>
                        </p:par>
                      </p:childTnLst>
                    </p:cTn>
                  </p:par>
                  <p:par>
                    <p:cTn id="371" fill="hold">
                      <p:stCondLst>
                        <p:cond delay="indefinite"/>
                      </p:stCondLst>
                      <p:childTnLst>
                        <p:par>
                          <p:cTn id="372" fill="hold">
                            <p:stCondLst>
                              <p:cond delay="0"/>
                            </p:stCondLst>
                            <p:childTnLst>
                              <p:par>
                                <p:cTn id="373" presetID="10" presetClass="entr" presetSubtype="0" fill="hold" nodeType="clickEffect">
                                  <p:stCondLst>
                                    <p:cond delay="0"/>
                                  </p:stCondLst>
                                  <p:childTnLst>
                                    <p:set>
                                      <p:cBhvr>
                                        <p:cTn id="374" dur="1" fill="hold">
                                          <p:stCondLst>
                                            <p:cond delay="0"/>
                                          </p:stCondLst>
                                        </p:cTn>
                                        <p:tgtEl>
                                          <p:spTgt spid="124"/>
                                        </p:tgtEl>
                                        <p:attrNameLst>
                                          <p:attrName>style.visibility</p:attrName>
                                        </p:attrNameLst>
                                      </p:cBhvr>
                                      <p:to>
                                        <p:strVal val="visible"/>
                                      </p:to>
                                    </p:set>
                                    <p:animEffect transition="in" filter="fade">
                                      <p:cBhvr>
                                        <p:cTn id="375" dur="750"/>
                                        <p:tgtEl>
                                          <p:spTgt spid="124"/>
                                        </p:tgtEl>
                                      </p:cBhvr>
                                    </p:animEffect>
                                  </p:childTnLst>
                                </p:cTn>
                              </p:par>
                              <p:par>
                                <p:cTn id="376" presetID="10" presetClass="entr" presetSubtype="0" fill="hold" grpId="0" nodeType="withEffect">
                                  <p:stCondLst>
                                    <p:cond delay="0"/>
                                  </p:stCondLst>
                                  <p:childTnLst>
                                    <p:set>
                                      <p:cBhvr>
                                        <p:cTn id="377" dur="1" fill="hold">
                                          <p:stCondLst>
                                            <p:cond delay="0"/>
                                          </p:stCondLst>
                                        </p:cTn>
                                        <p:tgtEl>
                                          <p:spTgt spid="125"/>
                                        </p:tgtEl>
                                        <p:attrNameLst>
                                          <p:attrName>style.visibility</p:attrName>
                                        </p:attrNameLst>
                                      </p:cBhvr>
                                      <p:to>
                                        <p:strVal val="visible"/>
                                      </p:to>
                                    </p:set>
                                    <p:animEffect transition="in" filter="fade">
                                      <p:cBhvr>
                                        <p:cTn id="378" dur="750"/>
                                        <p:tgtEl>
                                          <p:spTgt spid="125"/>
                                        </p:tgtEl>
                                      </p:cBhvr>
                                    </p:animEffect>
                                  </p:childTnLst>
                                </p:cTn>
                              </p:par>
                              <p:par>
                                <p:cTn id="379" presetID="10" presetClass="entr" presetSubtype="0" fill="hold" grpId="0" nodeType="withEffect">
                                  <p:stCondLst>
                                    <p:cond delay="0"/>
                                  </p:stCondLst>
                                  <p:childTnLst>
                                    <p:set>
                                      <p:cBhvr>
                                        <p:cTn id="380" dur="1" fill="hold">
                                          <p:stCondLst>
                                            <p:cond delay="0"/>
                                          </p:stCondLst>
                                        </p:cTn>
                                        <p:tgtEl>
                                          <p:spTgt spid="126"/>
                                        </p:tgtEl>
                                        <p:attrNameLst>
                                          <p:attrName>style.visibility</p:attrName>
                                        </p:attrNameLst>
                                      </p:cBhvr>
                                      <p:to>
                                        <p:strVal val="visible"/>
                                      </p:to>
                                    </p:set>
                                    <p:animEffect transition="in" filter="fade">
                                      <p:cBhvr>
                                        <p:cTn id="381" dur="750"/>
                                        <p:tgtEl>
                                          <p:spTgt spid="126"/>
                                        </p:tgtEl>
                                      </p:cBhvr>
                                    </p:animEffect>
                                  </p:childTnLst>
                                </p:cTn>
                              </p:par>
                              <p:par>
                                <p:cTn id="382" presetID="10" presetClass="entr" presetSubtype="0" fill="hold" grpId="0" nodeType="withEffect">
                                  <p:stCondLst>
                                    <p:cond delay="0"/>
                                  </p:stCondLst>
                                  <p:childTnLst>
                                    <p:set>
                                      <p:cBhvr>
                                        <p:cTn id="383" dur="1" fill="hold">
                                          <p:stCondLst>
                                            <p:cond delay="0"/>
                                          </p:stCondLst>
                                        </p:cTn>
                                        <p:tgtEl>
                                          <p:spTgt spid="127"/>
                                        </p:tgtEl>
                                        <p:attrNameLst>
                                          <p:attrName>style.visibility</p:attrName>
                                        </p:attrNameLst>
                                      </p:cBhvr>
                                      <p:to>
                                        <p:strVal val="visible"/>
                                      </p:to>
                                    </p:set>
                                    <p:animEffect transition="in" filter="fade">
                                      <p:cBhvr>
                                        <p:cTn id="384" dur="750"/>
                                        <p:tgtEl>
                                          <p:spTgt spid="127"/>
                                        </p:tgtEl>
                                      </p:cBhvr>
                                    </p:animEffect>
                                  </p:childTnLst>
                                </p:cTn>
                              </p:par>
                              <p:par>
                                <p:cTn id="385" presetID="10" presetClass="entr" presetSubtype="0" fill="hold" grpId="0" nodeType="withEffect">
                                  <p:stCondLst>
                                    <p:cond delay="0"/>
                                  </p:stCondLst>
                                  <p:childTnLst>
                                    <p:set>
                                      <p:cBhvr>
                                        <p:cTn id="386" dur="1" fill="hold">
                                          <p:stCondLst>
                                            <p:cond delay="0"/>
                                          </p:stCondLst>
                                        </p:cTn>
                                        <p:tgtEl>
                                          <p:spTgt spid="128"/>
                                        </p:tgtEl>
                                        <p:attrNameLst>
                                          <p:attrName>style.visibility</p:attrName>
                                        </p:attrNameLst>
                                      </p:cBhvr>
                                      <p:to>
                                        <p:strVal val="visible"/>
                                      </p:to>
                                    </p:set>
                                    <p:animEffect transition="in" filter="fade">
                                      <p:cBhvr>
                                        <p:cTn id="387" dur="750"/>
                                        <p:tgtEl>
                                          <p:spTgt spid="128"/>
                                        </p:tgtEl>
                                      </p:cBhvr>
                                    </p:animEffect>
                                  </p:childTnLst>
                                </p:cTn>
                              </p:par>
                              <p:par>
                                <p:cTn id="388" presetID="10" presetClass="entr" presetSubtype="0" fill="hold" grpId="0" nodeType="withEffect">
                                  <p:stCondLst>
                                    <p:cond delay="0"/>
                                  </p:stCondLst>
                                  <p:childTnLst>
                                    <p:set>
                                      <p:cBhvr>
                                        <p:cTn id="389" dur="1" fill="hold">
                                          <p:stCondLst>
                                            <p:cond delay="0"/>
                                          </p:stCondLst>
                                        </p:cTn>
                                        <p:tgtEl>
                                          <p:spTgt spid="129"/>
                                        </p:tgtEl>
                                        <p:attrNameLst>
                                          <p:attrName>style.visibility</p:attrName>
                                        </p:attrNameLst>
                                      </p:cBhvr>
                                      <p:to>
                                        <p:strVal val="visible"/>
                                      </p:to>
                                    </p:set>
                                    <p:animEffect transition="in" filter="fade">
                                      <p:cBhvr>
                                        <p:cTn id="390" dur="750"/>
                                        <p:tgtEl>
                                          <p:spTgt spid="129"/>
                                        </p:tgtEl>
                                      </p:cBhvr>
                                    </p:animEffect>
                                  </p:childTnLst>
                                </p:cTn>
                              </p:par>
                              <p:par>
                                <p:cTn id="391" presetID="10" presetClass="entr" presetSubtype="0" fill="hold" grpId="0" nodeType="withEffect">
                                  <p:stCondLst>
                                    <p:cond delay="0"/>
                                  </p:stCondLst>
                                  <p:childTnLst>
                                    <p:set>
                                      <p:cBhvr>
                                        <p:cTn id="392" dur="1" fill="hold">
                                          <p:stCondLst>
                                            <p:cond delay="0"/>
                                          </p:stCondLst>
                                        </p:cTn>
                                        <p:tgtEl>
                                          <p:spTgt spid="130"/>
                                        </p:tgtEl>
                                        <p:attrNameLst>
                                          <p:attrName>style.visibility</p:attrName>
                                        </p:attrNameLst>
                                      </p:cBhvr>
                                      <p:to>
                                        <p:strVal val="visible"/>
                                      </p:to>
                                    </p:set>
                                    <p:animEffect transition="in" filter="fade">
                                      <p:cBhvr>
                                        <p:cTn id="393" dur="750"/>
                                        <p:tgtEl>
                                          <p:spTgt spid="130"/>
                                        </p:tgtEl>
                                      </p:cBhvr>
                                    </p:animEffect>
                                  </p:childTnLst>
                                </p:cTn>
                              </p:par>
                              <p:par>
                                <p:cTn id="394" presetID="10" presetClass="entr" presetSubtype="0" fill="hold" nodeType="withEffect">
                                  <p:stCondLst>
                                    <p:cond delay="0"/>
                                  </p:stCondLst>
                                  <p:childTnLst>
                                    <p:set>
                                      <p:cBhvr>
                                        <p:cTn id="395" dur="1" fill="hold">
                                          <p:stCondLst>
                                            <p:cond delay="0"/>
                                          </p:stCondLst>
                                        </p:cTn>
                                        <p:tgtEl>
                                          <p:spTgt spid="131"/>
                                        </p:tgtEl>
                                        <p:attrNameLst>
                                          <p:attrName>style.visibility</p:attrName>
                                        </p:attrNameLst>
                                      </p:cBhvr>
                                      <p:to>
                                        <p:strVal val="visible"/>
                                      </p:to>
                                    </p:set>
                                    <p:animEffect transition="in" filter="fade">
                                      <p:cBhvr>
                                        <p:cTn id="396" dur="750"/>
                                        <p:tgtEl>
                                          <p:spTgt spid="131"/>
                                        </p:tgtEl>
                                      </p:cBhvr>
                                    </p:animEffect>
                                  </p:childTnLst>
                                </p:cTn>
                              </p:par>
                              <p:par>
                                <p:cTn id="397" presetID="10" presetClass="entr" presetSubtype="0" fill="hold" nodeType="withEffect">
                                  <p:stCondLst>
                                    <p:cond delay="0"/>
                                  </p:stCondLst>
                                  <p:childTnLst>
                                    <p:set>
                                      <p:cBhvr>
                                        <p:cTn id="398" dur="1" fill="hold">
                                          <p:stCondLst>
                                            <p:cond delay="0"/>
                                          </p:stCondLst>
                                        </p:cTn>
                                        <p:tgtEl>
                                          <p:spTgt spid="132"/>
                                        </p:tgtEl>
                                        <p:attrNameLst>
                                          <p:attrName>style.visibility</p:attrName>
                                        </p:attrNameLst>
                                      </p:cBhvr>
                                      <p:to>
                                        <p:strVal val="visible"/>
                                      </p:to>
                                    </p:set>
                                    <p:animEffect transition="in" filter="fade">
                                      <p:cBhvr>
                                        <p:cTn id="399" dur="750"/>
                                        <p:tgtEl>
                                          <p:spTgt spid="132"/>
                                        </p:tgtEl>
                                      </p:cBhvr>
                                    </p:animEffect>
                                  </p:childTnLst>
                                </p:cTn>
                              </p:par>
                              <p:par>
                                <p:cTn id="400" presetID="10" presetClass="entr" presetSubtype="0" fill="hold" nodeType="withEffect">
                                  <p:stCondLst>
                                    <p:cond delay="0"/>
                                  </p:stCondLst>
                                  <p:childTnLst>
                                    <p:set>
                                      <p:cBhvr>
                                        <p:cTn id="401" dur="1" fill="hold">
                                          <p:stCondLst>
                                            <p:cond delay="0"/>
                                          </p:stCondLst>
                                        </p:cTn>
                                        <p:tgtEl>
                                          <p:spTgt spid="133"/>
                                        </p:tgtEl>
                                        <p:attrNameLst>
                                          <p:attrName>style.visibility</p:attrName>
                                        </p:attrNameLst>
                                      </p:cBhvr>
                                      <p:to>
                                        <p:strVal val="visible"/>
                                      </p:to>
                                    </p:set>
                                    <p:animEffect transition="in" filter="fade">
                                      <p:cBhvr>
                                        <p:cTn id="402" dur="750"/>
                                        <p:tgtEl>
                                          <p:spTgt spid="133"/>
                                        </p:tgtEl>
                                      </p:cBhvr>
                                    </p:animEffect>
                                  </p:childTnLst>
                                </p:cTn>
                              </p:par>
                              <p:par>
                                <p:cTn id="403" presetID="10" presetClass="entr" presetSubtype="0" fill="hold" nodeType="withEffect">
                                  <p:stCondLst>
                                    <p:cond delay="0"/>
                                  </p:stCondLst>
                                  <p:childTnLst>
                                    <p:set>
                                      <p:cBhvr>
                                        <p:cTn id="404" dur="1" fill="hold">
                                          <p:stCondLst>
                                            <p:cond delay="0"/>
                                          </p:stCondLst>
                                        </p:cTn>
                                        <p:tgtEl>
                                          <p:spTgt spid="134"/>
                                        </p:tgtEl>
                                        <p:attrNameLst>
                                          <p:attrName>style.visibility</p:attrName>
                                        </p:attrNameLst>
                                      </p:cBhvr>
                                      <p:to>
                                        <p:strVal val="visible"/>
                                      </p:to>
                                    </p:set>
                                    <p:animEffect transition="in" filter="fade">
                                      <p:cBhvr>
                                        <p:cTn id="405" dur="750"/>
                                        <p:tgtEl>
                                          <p:spTgt spid="134"/>
                                        </p:tgtEl>
                                      </p:cBhvr>
                                    </p:animEffect>
                                  </p:childTnLst>
                                </p:cTn>
                              </p:par>
                              <p:par>
                                <p:cTn id="406" presetID="10" presetClass="entr" presetSubtype="0" fill="hold" nodeType="withEffect">
                                  <p:stCondLst>
                                    <p:cond delay="0"/>
                                  </p:stCondLst>
                                  <p:childTnLst>
                                    <p:set>
                                      <p:cBhvr>
                                        <p:cTn id="407" dur="1" fill="hold">
                                          <p:stCondLst>
                                            <p:cond delay="0"/>
                                          </p:stCondLst>
                                        </p:cTn>
                                        <p:tgtEl>
                                          <p:spTgt spid="135"/>
                                        </p:tgtEl>
                                        <p:attrNameLst>
                                          <p:attrName>style.visibility</p:attrName>
                                        </p:attrNameLst>
                                      </p:cBhvr>
                                      <p:to>
                                        <p:strVal val="visible"/>
                                      </p:to>
                                    </p:set>
                                    <p:animEffect transition="in" filter="fade">
                                      <p:cBhvr>
                                        <p:cTn id="408" dur="750"/>
                                        <p:tgtEl>
                                          <p:spTgt spid="135"/>
                                        </p:tgtEl>
                                      </p:cBhvr>
                                    </p:animEffect>
                                  </p:childTnLst>
                                </p:cTn>
                              </p:par>
                              <p:par>
                                <p:cTn id="409" presetID="10" presetClass="entr" presetSubtype="0" fill="hold" nodeType="withEffect">
                                  <p:stCondLst>
                                    <p:cond delay="0"/>
                                  </p:stCondLst>
                                  <p:childTnLst>
                                    <p:set>
                                      <p:cBhvr>
                                        <p:cTn id="410" dur="1" fill="hold">
                                          <p:stCondLst>
                                            <p:cond delay="0"/>
                                          </p:stCondLst>
                                        </p:cTn>
                                        <p:tgtEl>
                                          <p:spTgt spid="136"/>
                                        </p:tgtEl>
                                        <p:attrNameLst>
                                          <p:attrName>style.visibility</p:attrName>
                                        </p:attrNameLst>
                                      </p:cBhvr>
                                      <p:to>
                                        <p:strVal val="visible"/>
                                      </p:to>
                                    </p:set>
                                    <p:animEffect transition="in" filter="fade">
                                      <p:cBhvr>
                                        <p:cTn id="411" dur="750"/>
                                        <p:tgtEl>
                                          <p:spTgt spid="136"/>
                                        </p:tgtEl>
                                      </p:cBhvr>
                                    </p:animEffect>
                                  </p:childTnLst>
                                </p:cTn>
                              </p:par>
                              <p:par>
                                <p:cTn id="412" presetID="10" presetClass="entr" presetSubtype="0" fill="hold" nodeType="withEffect">
                                  <p:stCondLst>
                                    <p:cond delay="0"/>
                                  </p:stCondLst>
                                  <p:childTnLst>
                                    <p:set>
                                      <p:cBhvr>
                                        <p:cTn id="413" dur="1" fill="hold">
                                          <p:stCondLst>
                                            <p:cond delay="0"/>
                                          </p:stCondLst>
                                        </p:cTn>
                                        <p:tgtEl>
                                          <p:spTgt spid="137"/>
                                        </p:tgtEl>
                                        <p:attrNameLst>
                                          <p:attrName>style.visibility</p:attrName>
                                        </p:attrNameLst>
                                      </p:cBhvr>
                                      <p:to>
                                        <p:strVal val="visible"/>
                                      </p:to>
                                    </p:set>
                                    <p:animEffect transition="in" filter="fade">
                                      <p:cBhvr>
                                        <p:cTn id="414" dur="750"/>
                                        <p:tgtEl>
                                          <p:spTgt spid="137"/>
                                        </p:tgtEl>
                                      </p:cBhvr>
                                    </p:animEffect>
                                  </p:childTnLst>
                                </p:cTn>
                              </p:par>
                              <p:par>
                                <p:cTn id="415" presetID="10" presetClass="entr" presetSubtype="0" fill="hold" nodeType="withEffect">
                                  <p:stCondLst>
                                    <p:cond delay="0"/>
                                  </p:stCondLst>
                                  <p:childTnLst>
                                    <p:set>
                                      <p:cBhvr>
                                        <p:cTn id="416" dur="1" fill="hold">
                                          <p:stCondLst>
                                            <p:cond delay="0"/>
                                          </p:stCondLst>
                                        </p:cTn>
                                        <p:tgtEl>
                                          <p:spTgt spid="138"/>
                                        </p:tgtEl>
                                        <p:attrNameLst>
                                          <p:attrName>style.visibility</p:attrName>
                                        </p:attrNameLst>
                                      </p:cBhvr>
                                      <p:to>
                                        <p:strVal val="visible"/>
                                      </p:to>
                                    </p:set>
                                    <p:animEffect transition="in" filter="fade">
                                      <p:cBhvr>
                                        <p:cTn id="417" dur="750"/>
                                        <p:tgtEl>
                                          <p:spTgt spid="138"/>
                                        </p:tgtEl>
                                      </p:cBhvr>
                                    </p:animEffect>
                                  </p:childTnLst>
                                </p:cTn>
                              </p:par>
                              <p:par>
                                <p:cTn id="418" presetID="10" presetClass="entr" presetSubtype="0" fill="hold" nodeType="withEffect">
                                  <p:stCondLst>
                                    <p:cond delay="0"/>
                                  </p:stCondLst>
                                  <p:childTnLst>
                                    <p:set>
                                      <p:cBhvr>
                                        <p:cTn id="419" dur="1" fill="hold">
                                          <p:stCondLst>
                                            <p:cond delay="0"/>
                                          </p:stCondLst>
                                        </p:cTn>
                                        <p:tgtEl>
                                          <p:spTgt spid="139"/>
                                        </p:tgtEl>
                                        <p:attrNameLst>
                                          <p:attrName>style.visibility</p:attrName>
                                        </p:attrNameLst>
                                      </p:cBhvr>
                                      <p:to>
                                        <p:strVal val="visible"/>
                                      </p:to>
                                    </p:set>
                                    <p:animEffect transition="in" filter="fade">
                                      <p:cBhvr>
                                        <p:cTn id="420" dur="750"/>
                                        <p:tgtEl>
                                          <p:spTgt spid="139"/>
                                        </p:tgtEl>
                                      </p:cBhvr>
                                    </p:animEffect>
                                  </p:childTnLst>
                                </p:cTn>
                              </p:par>
                              <p:par>
                                <p:cTn id="421" presetID="10" presetClass="entr" presetSubtype="0" fill="hold" nodeType="withEffect">
                                  <p:stCondLst>
                                    <p:cond delay="0"/>
                                  </p:stCondLst>
                                  <p:childTnLst>
                                    <p:set>
                                      <p:cBhvr>
                                        <p:cTn id="422" dur="1" fill="hold">
                                          <p:stCondLst>
                                            <p:cond delay="0"/>
                                          </p:stCondLst>
                                        </p:cTn>
                                        <p:tgtEl>
                                          <p:spTgt spid="140"/>
                                        </p:tgtEl>
                                        <p:attrNameLst>
                                          <p:attrName>style.visibility</p:attrName>
                                        </p:attrNameLst>
                                      </p:cBhvr>
                                      <p:to>
                                        <p:strVal val="visible"/>
                                      </p:to>
                                    </p:set>
                                    <p:animEffect transition="in" filter="fade">
                                      <p:cBhvr>
                                        <p:cTn id="423" dur="750"/>
                                        <p:tgtEl>
                                          <p:spTgt spid="140"/>
                                        </p:tgtEl>
                                      </p:cBhvr>
                                    </p:animEffect>
                                  </p:childTnLst>
                                </p:cTn>
                              </p:par>
                              <p:par>
                                <p:cTn id="424" presetID="10" presetClass="entr" presetSubtype="0" fill="hold" nodeType="withEffect">
                                  <p:stCondLst>
                                    <p:cond delay="0"/>
                                  </p:stCondLst>
                                  <p:childTnLst>
                                    <p:set>
                                      <p:cBhvr>
                                        <p:cTn id="425" dur="1" fill="hold">
                                          <p:stCondLst>
                                            <p:cond delay="0"/>
                                          </p:stCondLst>
                                        </p:cTn>
                                        <p:tgtEl>
                                          <p:spTgt spid="141"/>
                                        </p:tgtEl>
                                        <p:attrNameLst>
                                          <p:attrName>style.visibility</p:attrName>
                                        </p:attrNameLst>
                                      </p:cBhvr>
                                      <p:to>
                                        <p:strVal val="visible"/>
                                      </p:to>
                                    </p:set>
                                    <p:animEffect transition="in" filter="fade">
                                      <p:cBhvr>
                                        <p:cTn id="426" dur="750"/>
                                        <p:tgtEl>
                                          <p:spTgt spid="141"/>
                                        </p:tgtEl>
                                      </p:cBhvr>
                                    </p:animEffect>
                                  </p:childTnLst>
                                </p:cTn>
                              </p:par>
                              <p:par>
                                <p:cTn id="427" presetID="10" presetClass="entr" presetSubtype="0" fill="hold" nodeType="withEffect">
                                  <p:stCondLst>
                                    <p:cond delay="0"/>
                                  </p:stCondLst>
                                  <p:childTnLst>
                                    <p:set>
                                      <p:cBhvr>
                                        <p:cTn id="428" dur="1" fill="hold">
                                          <p:stCondLst>
                                            <p:cond delay="0"/>
                                          </p:stCondLst>
                                        </p:cTn>
                                        <p:tgtEl>
                                          <p:spTgt spid="142"/>
                                        </p:tgtEl>
                                        <p:attrNameLst>
                                          <p:attrName>style.visibility</p:attrName>
                                        </p:attrNameLst>
                                      </p:cBhvr>
                                      <p:to>
                                        <p:strVal val="visible"/>
                                      </p:to>
                                    </p:set>
                                    <p:animEffect transition="in" filter="fade">
                                      <p:cBhvr>
                                        <p:cTn id="429" dur="750"/>
                                        <p:tgtEl>
                                          <p:spTgt spid="142"/>
                                        </p:tgtEl>
                                      </p:cBhvr>
                                    </p:animEffect>
                                  </p:childTnLst>
                                </p:cTn>
                              </p:par>
                              <p:par>
                                <p:cTn id="430" presetID="10" presetClass="entr" presetSubtype="0" fill="hold" nodeType="withEffect">
                                  <p:stCondLst>
                                    <p:cond delay="0"/>
                                  </p:stCondLst>
                                  <p:childTnLst>
                                    <p:set>
                                      <p:cBhvr>
                                        <p:cTn id="431" dur="1" fill="hold">
                                          <p:stCondLst>
                                            <p:cond delay="0"/>
                                          </p:stCondLst>
                                        </p:cTn>
                                        <p:tgtEl>
                                          <p:spTgt spid="143"/>
                                        </p:tgtEl>
                                        <p:attrNameLst>
                                          <p:attrName>style.visibility</p:attrName>
                                        </p:attrNameLst>
                                      </p:cBhvr>
                                      <p:to>
                                        <p:strVal val="visible"/>
                                      </p:to>
                                    </p:set>
                                    <p:animEffect transition="in" filter="fade">
                                      <p:cBhvr>
                                        <p:cTn id="432" dur="750"/>
                                        <p:tgtEl>
                                          <p:spTgt spid="143"/>
                                        </p:tgtEl>
                                      </p:cBhvr>
                                    </p:animEffect>
                                  </p:childTnLst>
                                </p:cTn>
                              </p:par>
                              <p:par>
                                <p:cTn id="433" presetID="10" presetClass="entr" presetSubtype="0" fill="hold" nodeType="withEffect">
                                  <p:stCondLst>
                                    <p:cond delay="0"/>
                                  </p:stCondLst>
                                  <p:childTnLst>
                                    <p:set>
                                      <p:cBhvr>
                                        <p:cTn id="434" dur="1" fill="hold">
                                          <p:stCondLst>
                                            <p:cond delay="0"/>
                                          </p:stCondLst>
                                        </p:cTn>
                                        <p:tgtEl>
                                          <p:spTgt spid="144"/>
                                        </p:tgtEl>
                                        <p:attrNameLst>
                                          <p:attrName>style.visibility</p:attrName>
                                        </p:attrNameLst>
                                      </p:cBhvr>
                                      <p:to>
                                        <p:strVal val="visible"/>
                                      </p:to>
                                    </p:set>
                                    <p:animEffect transition="in" filter="fade">
                                      <p:cBhvr>
                                        <p:cTn id="435" dur="750"/>
                                        <p:tgtEl>
                                          <p:spTgt spid="144"/>
                                        </p:tgtEl>
                                      </p:cBhvr>
                                    </p:animEffect>
                                  </p:childTnLst>
                                </p:cTn>
                              </p:par>
                              <p:par>
                                <p:cTn id="436" presetID="10" presetClass="entr" presetSubtype="0" fill="hold" nodeType="withEffect">
                                  <p:stCondLst>
                                    <p:cond delay="0"/>
                                  </p:stCondLst>
                                  <p:childTnLst>
                                    <p:set>
                                      <p:cBhvr>
                                        <p:cTn id="437" dur="1" fill="hold">
                                          <p:stCondLst>
                                            <p:cond delay="0"/>
                                          </p:stCondLst>
                                        </p:cTn>
                                        <p:tgtEl>
                                          <p:spTgt spid="145"/>
                                        </p:tgtEl>
                                        <p:attrNameLst>
                                          <p:attrName>style.visibility</p:attrName>
                                        </p:attrNameLst>
                                      </p:cBhvr>
                                      <p:to>
                                        <p:strVal val="visible"/>
                                      </p:to>
                                    </p:set>
                                    <p:animEffect transition="in" filter="fade">
                                      <p:cBhvr>
                                        <p:cTn id="438" dur="750"/>
                                        <p:tgtEl>
                                          <p:spTgt spid="145"/>
                                        </p:tgtEl>
                                      </p:cBhvr>
                                    </p:animEffect>
                                  </p:childTnLst>
                                </p:cTn>
                              </p:par>
                              <p:par>
                                <p:cTn id="439" presetID="10" presetClass="entr" presetSubtype="0" fill="hold" nodeType="withEffect">
                                  <p:stCondLst>
                                    <p:cond delay="0"/>
                                  </p:stCondLst>
                                  <p:childTnLst>
                                    <p:set>
                                      <p:cBhvr>
                                        <p:cTn id="440" dur="1" fill="hold">
                                          <p:stCondLst>
                                            <p:cond delay="0"/>
                                          </p:stCondLst>
                                        </p:cTn>
                                        <p:tgtEl>
                                          <p:spTgt spid="146"/>
                                        </p:tgtEl>
                                        <p:attrNameLst>
                                          <p:attrName>style.visibility</p:attrName>
                                        </p:attrNameLst>
                                      </p:cBhvr>
                                      <p:to>
                                        <p:strVal val="visible"/>
                                      </p:to>
                                    </p:set>
                                    <p:animEffect transition="in" filter="fade">
                                      <p:cBhvr>
                                        <p:cTn id="441" dur="750"/>
                                        <p:tgtEl>
                                          <p:spTgt spid="146"/>
                                        </p:tgtEl>
                                      </p:cBhvr>
                                    </p:animEffect>
                                  </p:childTnLst>
                                </p:cTn>
                              </p:par>
                              <p:par>
                                <p:cTn id="442" presetID="10" presetClass="entr" presetSubtype="0" fill="hold" nodeType="withEffect">
                                  <p:stCondLst>
                                    <p:cond delay="0"/>
                                  </p:stCondLst>
                                  <p:childTnLst>
                                    <p:set>
                                      <p:cBhvr>
                                        <p:cTn id="443" dur="1" fill="hold">
                                          <p:stCondLst>
                                            <p:cond delay="0"/>
                                          </p:stCondLst>
                                        </p:cTn>
                                        <p:tgtEl>
                                          <p:spTgt spid="147"/>
                                        </p:tgtEl>
                                        <p:attrNameLst>
                                          <p:attrName>style.visibility</p:attrName>
                                        </p:attrNameLst>
                                      </p:cBhvr>
                                      <p:to>
                                        <p:strVal val="visible"/>
                                      </p:to>
                                    </p:set>
                                    <p:animEffect transition="in" filter="fade">
                                      <p:cBhvr>
                                        <p:cTn id="444" dur="750"/>
                                        <p:tgtEl>
                                          <p:spTgt spid="147"/>
                                        </p:tgtEl>
                                      </p:cBhvr>
                                    </p:animEffect>
                                  </p:childTnLst>
                                </p:cTn>
                              </p:par>
                              <p:par>
                                <p:cTn id="445" presetID="10" presetClass="entr" presetSubtype="0" fill="hold" nodeType="withEffect">
                                  <p:stCondLst>
                                    <p:cond delay="0"/>
                                  </p:stCondLst>
                                  <p:childTnLst>
                                    <p:set>
                                      <p:cBhvr>
                                        <p:cTn id="446" dur="1" fill="hold">
                                          <p:stCondLst>
                                            <p:cond delay="0"/>
                                          </p:stCondLst>
                                        </p:cTn>
                                        <p:tgtEl>
                                          <p:spTgt spid="148"/>
                                        </p:tgtEl>
                                        <p:attrNameLst>
                                          <p:attrName>style.visibility</p:attrName>
                                        </p:attrNameLst>
                                      </p:cBhvr>
                                      <p:to>
                                        <p:strVal val="visible"/>
                                      </p:to>
                                    </p:set>
                                    <p:animEffect transition="in" filter="fade">
                                      <p:cBhvr>
                                        <p:cTn id="447" dur="750"/>
                                        <p:tgtEl>
                                          <p:spTgt spid="148"/>
                                        </p:tgtEl>
                                      </p:cBhvr>
                                    </p:animEffect>
                                  </p:childTnLst>
                                </p:cTn>
                              </p:par>
                              <p:par>
                                <p:cTn id="448" presetID="10" presetClass="entr" presetSubtype="0" fill="hold" nodeType="withEffect">
                                  <p:stCondLst>
                                    <p:cond delay="0"/>
                                  </p:stCondLst>
                                  <p:childTnLst>
                                    <p:set>
                                      <p:cBhvr>
                                        <p:cTn id="449" dur="1" fill="hold">
                                          <p:stCondLst>
                                            <p:cond delay="0"/>
                                          </p:stCondLst>
                                        </p:cTn>
                                        <p:tgtEl>
                                          <p:spTgt spid="149"/>
                                        </p:tgtEl>
                                        <p:attrNameLst>
                                          <p:attrName>style.visibility</p:attrName>
                                        </p:attrNameLst>
                                      </p:cBhvr>
                                      <p:to>
                                        <p:strVal val="visible"/>
                                      </p:to>
                                    </p:set>
                                    <p:animEffect transition="in" filter="fade">
                                      <p:cBhvr>
                                        <p:cTn id="450" dur="750"/>
                                        <p:tgtEl>
                                          <p:spTgt spid="149"/>
                                        </p:tgtEl>
                                      </p:cBhvr>
                                    </p:animEffect>
                                  </p:childTnLst>
                                </p:cTn>
                              </p:par>
                              <p:par>
                                <p:cTn id="451" presetID="10" presetClass="entr" presetSubtype="0" fill="hold" nodeType="withEffect">
                                  <p:stCondLst>
                                    <p:cond delay="0"/>
                                  </p:stCondLst>
                                  <p:childTnLst>
                                    <p:set>
                                      <p:cBhvr>
                                        <p:cTn id="452" dur="1" fill="hold">
                                          <p:stCondLst>
                                            <p:cond delay="0"/>
                                          </p:stCondLst>
                                        </p:cTn>
                                        <p:tgtEl>
                                          <p:spTgt spid="150"/>
                                        </p:tgtEl>
                                        <p:attrNameLst>
                                          <p:attrName>style.visibility</p:attrName>
                                        </p:attrNameLst>
                                      </p:cBhvr>
                                      <p:to>
                                        <p:strVal val="visible"/>
                                      </p:to>
                                    </p:set>
                                    <p:animEffect transition="in" filter="fade">
                                      <p:cBhvr>
                                        <p:cTn id="453" dur="750"/>
                                        <p:tgtEl>
                                          <p:spTgt spid="150"/>
                                        </p:tgtEl>
                                      </p:cBhvr>
                                    </p:animEffect>
                                  </p:childTnLst>
                                </p:cTn>
                              </p:par>
                              <p:par>
                                <p:cTn id="454" presetID="10" presetClass="entr" presetSubtype="0" fill="hold" nodeType="withEffect">
                                  <p:stCondLst>
                                    <p:cond delay="0"/>
                                  </p:stCondLst>
                                  <p:childTnLst>
                                    <p:set>
                                      <p:cBhvr>
                                        <p:cTn id="455" dur="1" fill="hold">
                                          <p:stCondLst>
                                            <p:cond delay="0"/>
                                          </p:stCondLst>
                                        </p:cTn>
                                        <p:tgtEl>
                                          <p:spTgt spid="151"/>
                                        </p:tgtEl>
                                        <p:attrNameLst>
                                          <p:attrName>style.visibility</p:attrName>
                                        </p:attrNameLst>
                                      </p:cBhvr>
                                      <p:to>
                                        <p:strVal val="visible"/>
                                      </p:to>
                                    </p:set>
                                    <p:animEffect transition="in" filter="fade">
                                      <p:cBhvr>
                                        <p:cTn id="456" dur="750"/>
                                        <p:tgtEl>
                                          <p:spTgt spid="151"/>
                                        </p:tgtEl>
                                      </p:cBhvr>
                                    </p:animEffect>
                                  </p:childTnLst>
                                </p:cTn>
                              </p:par>
                              <p:par>
                                <p:cTn id="457" presetID="10" presetClass="entr" presetSubtype="0" fill="hold" nodeType="withEffect">
                                  <p:stCondLst>
                                    <p:cond delay="0"/>
                                  </p:stCondLst>
                                  <p:childTnLst>
                                    <p:set>
                                      <p:cBhvr>
                                        <p:cTn id="458" dur="1" fill="hold">
                                          <p:stCondLst>
                                            <p:cond delay="0"/>
                                          </p:stCondLst>
                                        </p:cTn>
                                        <p:tgtEl>
                                          <p:spTgt spid="152"/>
                                        </p:tgtEl>
                                        <p:attrNameLst>
                                          <p:attrName>style.visibility</p:attrName>
                                        </p:attrNameLst>
                                      </p:cBhvr>
                                      <p:to>
                                        <p:strVal val="visible"/>
                                      </p:to>
                                    </p:set>
                                    <p:animEffect transition="in" filter="fade">
                                      <p:cBhvr>
                                        <p:cTn id="459" dur="750"/>
                                        <p:tgtEl>
                                          <p:spTgt spid="152"/>
                                        </p:tgtEl>
                                      </p:cBhvr>
                                    </p:animEffect>
                                  </p:childTnLst>
                                </p:cTn>
                              </p:par>
                              <p:par>
                                <p:cTn id="460" presetID="10" presetClass="entr" presetSubtype="0" fill="hold" nodeType="withEffect">
                                  <p:stCondLst>
                                    <p:cond delay="0"/>
                                  </p:stCondLst>
                                  <p:childTnLst>
                                    <p:set>
                                      <p:cBhvr>
                                        <p:cTn id="461" dur="1" fill="hold">
                                          <p:stCondLst>
                                            <p:cond delay="0"/>
                                          </p:stCondLst>
                                        </p:cTn>
                                        <p:tgtEl>
                                          <p:spTgt spid="153"/>
                                        </p:tgtEl>
                                        <p:attrNameLst>
                                          <p:attrName>style.visibility</p:attrName>
                                        </p:attrNameLst>
                                      </p:cBhvr>
                                      <p:to>
                                        <p:strVal val="visible"/>
                                      </p:to>
                                    </p:set>
                                    <p:animEffect transition="in" filter="fade">
                                      <p:cBhvr>
                                        <p:cTn id="462" dur="750"/>
                                        <p:tgtEl>
                                          <p:spTgt spid="153"/>
                                        </p:tgtEl>
                                      </p:cBhvr>
                                    </p:animEffect>
                                  </p:childTnLst>
                                </p:cTn>
                              </p:par>
                              <p:par>
                                <p:cTn id="463" presetID="10" presetClass="entr" presetSubtype="0" fill="hold" nodeType="withEffect">
                                  <p:stCondLst>
                                    <p:cond delay="0"/>
                                  </p:stCondLst>
                                  <p:childTnLst>
                                    <p:set>
                                      <p:cBhvr>
                                        <p:cTn id="464" dur="1" fill="hold">
                                          <p:stCondLst>
                                            <p:cond delay="0"/>
                                          </p:stCondLst>
                                        </p:cTn>
                                        <p:tgtEl>
                                          <p:spTgt spid="154"/>
                                        </p:tgtEl>
                                        <p:attrNameLst>
                                          <p:attrName>style.visibility</p:attrName>
                                        </p:attrNameLst>
                                      </p:cBhvr>
                                      <p:to>
                                        <p:strVal val="visible"/>
                                      </p:to>
                                    </p:set>
                                    <p:animEffect transition="in" filter="fade">
                                      <p:cBhvr>
                                        <p:cTn id="465" dur="750"/>
                                        <p:tgtEl>
                                          <p:spTgt spid="154"/>
                                        </p:tgtEl>
                                      </p:cBhvr>
                                    </p:animEffect>
                                  </p:childTnLst>
                                </p:cTn>
                              </p:par>
                              <p:par>
                                <p:cTn id="466" presetID="10" presetClass="entr" presetSubtype="0" fill="hold" nodeType="withEffect">
                                  <p:stCondLst>
                                    <p:cond delay="0"/>
                                  </p:stCondLst>
                                  <p:childTnLst>
                                    <p:set>
                                      <p:cBhvr>
                                        <p:cTn id="467" dur="1" fill="hold">
                                          <p:stCondLst>
                                            <p:cond delay="0"/>
                                          </p:stCondLst>
                                        </p:cTn>
                                        <p:tgtEl>
                                          <p:spTgt spid="155"/>
                                        </p:tgtEl>
                                        <p:attrNameLst>
                                          <p:attrName>style.visibility</p:attrName>
                                        </p:attrNameLst>
                                      </p:cBhvr>
                                      <p:to>
                                        <p:strVal val="visible"/>
                                      </p:to>
                                    </p:set>
                                    <p:animEffect transition="in" filter="fade">
                                      <p:cBhvr>
                                        <p:cTn id="468" dur="750"/>
                                        <p:tgtEl>
                                          <p:spTgt spid="155"/>
                                        </p:tgtEl>
                                      </p:cBhvr>
                                    </p:animEffect>
                                  </p:childTnLst>
                                </p:cTn>
                              </p:par>
                              <p:par>
                                <p:cTn id="469" presetID="10" presetClass="entr" presetSubtype="0" fill="hold" nodeType="withEffect">
                                  <p:stCondLst>
                                    <p:cond delay="0"/>
                                  </p:stCondLst>
                                  <p:childTnLst>
                                    <p:set>
                                      <p:cBhvr>
                                        <p:cTn id="470" dur="1" fill="hold">
                                          <p:stCondLst>
                                            <p:cond delay="0"/>
                                          </p:stCondLst>
                                        </p:cTn>
                                        <p:tgtEl>
                                          <p:spTgt spid="156"/>
                                        </p:tgtEl>
                                        <p:attrNameLst>
                                          <p:attrName>style.visibility</p:attrName>
                                        </p:attrNameLst>
                                      </p:cBhvr>
                                      <p:to>
                                        <p:strVal val="visible"/>
                                      </p:to>
                                    </p:set>
                                    <p:animEffect transition="in" filter="fade">
                                      <p:cBhvr>
                                        <p:cTn id="471" dur="750"/>
                                        <p:tgtEl>
                                          <p:spTgt spid="156"/>
                                        </p:tgtEl>
                                      </p:cBhvr>
                                    </p:animEffect>
                                  </p:childTnLst>
                                </p:cTn>
                              </p:par>
                              <p:par>
                                <p:cTn id="472" presetID="10" presetClass="entr" presetSubtype="0" fill="hold" nodeType="withEffect">
                                  <p:stCondLst>
                                    <p:cond delay="0"/>
                                  </p:stCondLst>
                                  <p:childTnLst>
                                    <p:set>
                                      <p:cBhvr>
                                        <p:cTn id="473" dur="1" fill="hold">
                                          <p:stCondLst>
                                            <p:cond delay="0"/>
                                          </p:stCondLst>
                                        </p:cTn>
                                        <p:tgtEl>
                                          <p:spTgt spid="157"/>
                                        </p:tgtEl>
                                        <p:attrNameLst>
                                          <p:attrName>style.visibility</p:attrName>
                                        </p:attrNameLst>
                                      </p:cBhvr>
                                      <p:to>
                                        <p:strVal val="visible"/>
                                      </p:to>
                                    </p:set>
                                    <p:animEffect transition="in" filter="fade">
                                      <p:cBhvr>
                                        <p:cTn id="474" dur="750"/>
                                        <p:tgtEl>
                                          <p:spTgt spid="157"/>
                                        </p:tgtEl>
                                      </p:cBhvr>
                                    </p:animEffect>
                                  </p:childTnLst>
                                </p:cTn>
                              </p:par>
                              <p:par>
                                <p:cTn id="475" presetID="10" presetClass="entr" presetSubtype="0" fill="hold" grpId="0" nodeType="withEffect">
                                  <p:stCondLst>
                                    <p:cond delay="0"/>
                                  </p:stCondLst>
                                  <p:childTnLst>
                                    <p:set>
                                      <p:cBhvr>
                                        <p:cTn id="476" dur="1" fill="hold">
                                          <p:stCondLst>
                                            <p:cond delay="0"/>
                                          </p:stCondLst>
                                        </p:cTn>
                                        <p:tgtEl>
                                          <p:spTgt spid="158"/>
                                        </p:tgtEl>
                                        <p:attrNameLst>
                                          <p:attrName>style.visibility</p:attrName>
                                        </p:attrNameLst>
                                      </p:cBhvr>
                                      <p:to>
                                        <p:strVal val="visible"/>
                                      </p:to>
                                    </p:set>
                                    <p:animEffect transition="in" filter="fade">
                                      <p:cBhvr>
                                        <p:cTn id="477" dur="75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35" grpId="0"/>
      <p:bldP spid="40" grpId="0"/>
      <p:bldP spid="47" grpId="0"/>
      <p:bldP spid="48" grpId="0"/>
      <p:bldP spid="49" grpId="0"/>
      <p:bldP spid="50" grpId="0"/>
      <p:bldP spid="51" grpId="0"/>
      <p:bldP spid="52" grpId="0"/>
      <p:bldP spid="86" grpId="0"/>
      <p:bldP spid="88" grpId="0"/>
      <p:bldP spid="89" grpId="0"/>
      <p:bldP spid="90" grpId="0"/>
      <p:bldP spid="91" grpId="0"/>
      <p:bldP spid="92" grpId="0"/>
      <p:bldP spid="93" grpId="0"/>
      <p:bldP spid="122" grpId="0"/>
      <p:bldP spid="125" grpId="0"/>
      <p:bldP spid="126" grpId="0"/>
      <p:bldP spid="127" grpId="0"/>
      <p:bldP spid="128" grpId="0"/>
      <p:bldP spid="129" grpId="0"/>
      <p:bldP spid="130" grpId="0"/>
      <p:bldP spid="1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Your Task (part 1)</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82296" indent="0" algn="ctr">
              <a:buNone/>
            </a:pPr>
            <a:r>
              <a:rPr lang="en-GB" sz="2400" dirty="0"/>
              <a:t>Create your own maze, using the binary tree algorithm!</a:t>
            </a:r>
          </a:p>
          <a:p>
            <a:pPr marL="82296" indent="0">
              <a:buNone/>
            </a:pPr>
            <a:endParaRPr lang="en-GB" sz="1000" b="0" dirty="0"/>
          </a:p>
          <a:p>
            <a:pPr marL="82296" indent="0">
              <a:buNone/>
            </a:pPr>
            <a:r>
              <a:rPr lang="en-GB" sz="2000" b="0" dirty="0"/>
              <a:t>Decide on whether or not each cell should create a passageway travelling north or west by rolling your die: </a:t>
            </a:r>
          </a:p>
          <a:p>
            <a:pPr marL="82296" indent="0">
              <a:buNone/>
            </a:pPr>
            <a:endParaRPr lang="en-GB" sz="2000" b="0" dirty="0"/>
          </a:p>
          <a:p>
            <a:pPr lvl="1"/>
            <a:r>
              <a:rPr lang="en-GB" sz="1800" b="0" dirty="0"/>
              <a:t>If you get an even number, travel north;</a:t>
            </a:r>
          </a:p>
          <a:p>
            <a:pPr lvl="1"/>
            <a:r>
              <a:rPr lang="en-GB" sz="1800" b="0" dirty="0"/>
              <a:t>If you get an off number, travel west</a:t>
            </a:r>
          </a:p>
          <a:p>
            <a:pPr marL="82296" indent="0">
              <a:buNone/>
            </a:pPr>
            <a:endParaRPr lang="en-GB" sz="2000" b="0" dirty="0"/>
          </a:p>
          <a:p>
            <a:pPr marL="82296" indent="0">
              <a:buNone/>
            </a:pPr>
            <a:r>
              <a:rPr lang="en-GB" sz="2000" b="0" u="sng" dirty="0"/>
              <a:t>Note:</a:t>
            </a:r>
            <a:r>
              <a:rPr lang="en-GB" sz="2000" b="0" dirty="0"/>
              <a:t> Some cells may not allow you to travel north/west due to the constraints of the algorithm, therefore you do not need to roll the die for these cells.</a:t>
            </a:r>
            <a:endParaRPr lang="en-GB" sz="2000" b="0" u="sng" dirty="0"/>
          </a:p>
          <a:p>
            <a:pPr marL="0" indent="0">
              <a:buNone/>
            </a:pPr>
            <a:endParaRPr lang="en-US" dirty="0"/>
          </a:p>
        </p:txBody>
      </p:sp>
    </p:spTree>
    <p:extLst>
      <p:ext uri="{BB962C8B-B14F-4D97-AF65-F5344CB8AC3E}">
        <p14:creationId xmlns:p14="http://schemas.microsoft.com/office/powerpoint/2010/main" val="12038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Your Task (part 2)</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425196" indent="-342900"/>
            <a:r>
              <a:rPr lang="en-GB" sz="2000" b="0" dirty="0"/>
              <a:t>Once you have created your maze, make it numerical by adding in a start point, end point and some numbers.</a:t>
            </a:r>
          </a:p>
          <a:p>
            <a:pPr marL="425196" indent="-342900"/>
            <a:endParaRPr lang="en-GB" sz="2000" b="0" dirty="0"/>
          </a:p>
          <a:p>
            <a:pPr marL="425196" indent="-342900"/>
            <a:r>
              <a:rPr lang="en-GB" sz="2000" b="0" dirty="0"/>
              <a:t>This means the user has to find a route of numbers which add up to exactly 20 in the least amount of steps possible. </a:t>
            </a:r>
          </a:p>
          <a:p>
            <a:pPr marL="82296" indent="0">
              <a:buNone/>
            </a:pPr>
            <a:endParaRPr lang="en-GB" sz="2000" b="0" dirty="0"/>
          </a:p>
          <a:p>
            <a:pPr marL="82296" indent="0">
              <a:buNone/>
            </a:pPr>
            <a:r>
              <a:rPr lang="en-GB" sz="2000" i="1" dirty="0"/>
              <a:t>(Try to create your maze so that there is more than one possible route which totals up to 20!)</a:t>
            </a:r>
          </a:p>
          <a:p>
            <a:endParaRPr lang="en-US" dirty="0"/>
          </a:p>
        </p:txBody>
      </p:sp>
    </p:spTree>
    <p:extLst>
      <p:ext uri="{BB962C8B-B14F-4D97-AF65-F5344CB8AC3E}">
        <p14:creationId xmlns:p14="http://schemas.microsoft.com/office/powerpoint/2010/main" val="2902363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Relation to Real Life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sz="2400" dirty="0"/>
              <a:t>Operational Research</a:t>
            </a:r>
          </a:p>
          <a:p>
            <a:r>
              <a:rPr lang="en-GB" sz="2400" dirty="0"/>
              <a:t>Algorithms</a:t>
            </a:r>
          </a:p>
          <a:p>
            <a:pPr lvl="1"/>
            <a:r>
              <a:rPr lang="en-GB" sz="2000" dirty="0"/>
              <a:t>Cooking</a:t>
            </a:r>
          </a:p>
          <a:p>
            <a:pPr lvl="1"/>
            <a:r>
              <a:rPr lang="en-GB" sz="2000" dirty="0"/>
              <a:t>Instruction manuals</a:t>
            </a:r>
          </a:p>
          <a:p>
            <a:r>
              <a:rPr lang="en-GB" sz="2400" dirty="0"/>
              <a:t>Travelling Salesman Problem</a:t>
            </a:r>
          </a:p>
          <a:p>
            <a:pPr lvl="1"/>
            <a:r>
              <a:rPr lang="en-GB" sz="2000" dirty="0"/>
              <a:t>Choosing the best direction to go to get to a specific place quickly</a:t>
            </a:r>
          </a:p>
          <a:p>
            <a:pPr lvl="1"/>
            <a:r>
              <a:rPr lang="en-GB" sz="2000" dirty="0"/>
              <a:t>Satellite Navigation</a:t>
            </a:r>
          </a:p>
          <a:p>
            <a:pPr lvl="1"/>
            <a:r>
              <a:rPr lang="en-GB" sz="2000" dirty="0"/>
              <a:t>Company delivery</a:t>
            </a:r>
          </a:p>
          <a:p>
            <a:pPr marL="0" indent="0">
              <a:buNone/>
            </a:pPr>
            <a:endParaRPr lang="en-US" dirty="0"/>
          </a:p>
        </p:txBody>
      </p:sp>
    </p:spTree>
    <p:extLst>
      <p:ext uri="{BB962C8B-B14F-4D97-AF65-F5344CB8AC3E}">
        <p14:creationId xmlns:p14="http://schemas.microsoft.com/office/powerpoint/2010/main" val="3922248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Evaluation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sz="2000" b="0" dirty="0"/>
              <a:t>How do you think the difficulty of your maze could be improved? (Consider the algorithm used, as well as the design)</a:t>
            </a:r>
          </a:p>
          <a:p>
            <a:endParaRPr lang="en-GB" sz="2000" b="0" dirty="0"/>
          </a:p>
          <a:p>
            <a:r>
              <a:rPr lang="en-GB" sz="2000" b="0" dirty="0"/>
              <a:t>What did you learn from today’s lesson?</a:t>
            </a:r>
          </a:p>
          <a:p>
            <a:endParaRPr lang="en-GB" sz="2000" b="0" dirty="0"/>
          </a:p>
          <a:p>
            <a:r>
              <a:rPr lang="en-GB" sz="2000" b="0" dirty="0"/>
              <a:t>What skills do you think you have gained through this lesson?</a:t>
            </a:r>
          </a:p>
          <a:p>
            <a:endParaRPr lang="en-US" dirty="0"/>
          </a:p>
        </p:txBody>
      </p:sp>
    </p:spTree>
    <p:extLst>
      <p:ext uri="{BB962C8B-B14F-4D97-AF65-F5344CB8AC3E}">
        <p14:creationId xmlns:p14="http://schemas.microsoft.com/office/powerpoint/2010/main" val="3287274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FF50E7-A98B-0122-4B14-7B3314B573AF}"/>
              </a:ext>
            </a:extLst>
          </p:cNvPr>
          <p:cNvSpPr>
            <a:spLocks noGrp="1"/>
          </p:cNvSpPr>
          <p:nvPr>
            <p:ph type="title"/>
          </p:nvPr>
        </p:nvSpPr>
        <p:spPr/>
        <p:txBody>
          <a:bodyPr/>
          <a:lstStyle/>
          <a:p>
            <a:r>
              <a:rPr lang="en-GB" dirty="0"/>
              <a:t>Operational Research</a:t>
            </a:r>
          </a:p>
        </p:txBody>
      </p:sp>
      <p:sp>
        <p:nvSpPr>
          <p:cNvPr id="6" name="Content Placeholder 5">
            <a:extLst>
              <a:ext uri="{FF2B5EF4-FFF2-40B4-BE49-F238E27FC236}">
                <a16:creationId xmlns:a16="http://schemas.microsoft.com/office/drawing/2014/main" id="{0A1DADAE-465C-8519-A781-5828D73FD21E}"/>
              </a:ext>
            </a:extLst>
          </p:cNvPr>
          <p:cNvSpPr>
            <a:spLocks noGrp="1"/>
          </p:cNvSpPr>
          <p:nvPr>
            <p:ph idx="1"/>
          </p:nvPr>
        </p:nvSpPr>
        <p:spPr/>
        <p:txBody>
          <a:bodyPr/>
          <a:lstStyle/>
          <a:p>
            <a:pPr marL="0" indent="0">
              <a:buClr>
                <a:srgbClr val="005892"/>
              </a:buClr>
              <a:buNone/>
            </a:pPr>
            <a:r>
              <a:rPr lang="en-GB" b="0" dirty="0"/>
              <a:t>Operational research (OR) is the </a:t>
            </a:r>
            <a:r>
              <a:rPr lang="en-GB" dirty="0"/>
              <a:t>use</a:t>
            </a:r>
            <a:r>
              <a:rPr lang="en-GB" b="0" dirty="0"/>
              <a:t> of mathematical methods and </a:t>
            </a:r>
            <a:r>
              <a:rPr lang="en-GB" dirty="0"/>
              <a:t>analysis</a:t>
            </a:r>
            <a:r>
              <a:rPr lang="en-GB" b="1" dirty="0"/>
              <a:t> </a:t>
            </a:r>
            <a:r>
              <a:rPr lang="en-GB" b="0" dirty="0"/>
              <a:t>to improve decision-making</a:t>
            </a:r>
          </a:p>
          <a:p>
            <a:pPr marL="0" indent="0">
              <a:buClr>
                <a:srgbClr val="005892"/>
              </a:buClr>
              <a:buNone/>
            </a:pPr>
            <a:endParaRPr lang="en-GB" dirty="0"/>
          </a:p>
          <a:p>
            <a:pPr marL="0" indent="0">
              <a:buClr>
                <a:srgbClr val="005892"/>
              </a:buClr>
              <a:buNone/>
            </a:pPr>
            <a:r>
              <a:rPr lang="en-GB" dirty="0"/>
              <a:t>Or:</a:t>
            </a:r>
          </a:p>
          <a:p>
            <a:pPr marL="0" indent="0">
              <a:buClr>
                <a:srgbClr val="005892"/>
              </a:buClr>
              <a:buNone/>
            </a:pPr>
            <a:endParaRPr lang="en-GB" dirty="0"/>
          </a:p>
          <a:p>
            <a:pPr marL="0" indent="0">
              <a:buClr>
                <a:srgbClr val="005892"/>
              </a:buClr>
              <a:buNone/>
            </a:pPr>
            <a:r>
              <a:rPr lang="en-GB" dirty="0"/>
              <a:t>‘The science of better decision-making’</a:t>
            </a:r>
            <a:endParaRPr lang="en-GB" b="0" dirty="0"/>
          </a:p>
          <a:p>
            <a:endParaRPr lang="en-GB" dirty="0"/>
          </a:p>
        </p:txBody>
      </p:sp>
      <p:pic>
        <p:nvPicPr>
          <p:cNvPr id="7" name="Picture 6">
            <a:extLst>
              <a:ext uri="{FF2B5EF4-FFF2-40B4-BE49-F238E27FC236}">
                <a16:creationId xmlns:a16="http://schemas.microsoft.com/office/drawing/2014/main" id="{9030B700-F26F-7DDD-7921-794EE4F398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9323" y="3181918"/>
            <a:ext cx="3467098" cy="2311398"/>
          </a:xfrm>
          <a:prstGeom prst="rect">
            <a:avLst/>
          </a:prstGeom>
        </p:spPr>
      </p:pic>
    </p:spTree>
    <p:extLst>
      <p:ext uri="{BB962C8B-B14F-4D97-AF65-F5344CB8AC3E}">
        <p14:creationId xmlns:p14="http://schemas.microsoft.com/office/powerpoint/2010/main" val="227622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Supermarkets</a:t>
            </a:r>
            <a:endParaRPr lang="en-US" dirty="0"/>
          </a:p>
        </p:txBody>
      </p:sp>
      <p:sp>
        <p:nvSpPr>
          <p:cNvPr id="3" name="Content Placeholder 2">
            <a:extLst>
              <a:ext uri="{FF2B5EF4-FFF2-40B4-BE49-F238E27FC236}">
                <a16:creationId xmlns:a16="http://schemas.microsoft.com/office/drawing/2014/main" id="{7EC47792-4BF7-9018-555E-1BFCC1E4AB36}"/>
              </a:ext>
            </a:extLst>
          </p:cNvPr>
          <p:cNvSpPr>
            <a:spLocks noGrp="1"/>
          </p:cNvSpPr>
          <p:nvPr>
            <p:ph sz="half" idx="1"/>
          </p:nvPr>
        </p:nvSpPr>
        <p:spPr/>
        <p:txBody>
          <a:bodyPr/>
          <a:lstStyle/>
          <a:p>
            <a:pPr marL="457200" lvl="1" indent="0">
              <a:spcBef>
                <a:spcPts val="0"/>
              </a:spcBef>
              <a:buClr>
                <a:srgbClr val="005892"/>
              </a:buClr>
              <a:buNone/>
            </a:pPr>
            <a:r>
              <a:rPr lang="en-GB" sz="2400" dirty="0"/>
              <a:t>Understanding people’s buying patterns</a:t>
            </a:r>
          </a:p>
          <a:p>
            <a:pPr lvl="1">
              <a:spcBef>
                <a:spcPts val="0"/>
              </a:spcBef>
              <a:buClr>
                <a:srgbClr val="005892"/>
              </a:buClr>
            </a:pPr>
            <a:endParaRPr lang="en-GB" sz="2400" dirty="0"/>
          </a:p>
          <a:p>
            <a:pPr marL="457200" lvl="1" indent="0">
              <a:spcBef>
                <a:spcPts val="0"/>
              </a:spcBef>
              <a:buClr>
                <a:srgbClr val="005892"/>
              </a:buClr>
              <a:buNone/>
            </a:pPr>
            <a:r>
              <a:rPr lang="en-GB" sz="2400" dirty="0"/>
              <a:t>Determining the number of staff needed on checkout and when</a:t>
            </a:r>
          </a:p>
          <a:p>
            <a:pPr marL="457200" lvl="1" indent="0">
              <a:spcBef>
                <a:spcPts val="0"/>
              </a:spcBef>
              <a:buClr>
                <a:srgbClr val="005892"/>
              </a:buClr>
              <a:buNone/>
            </a:pPr>
            <a:endParaRPr lang="en-GB" sz="2400" dirty="0"/>
          </a:p>
          <a:p>
            <a:pPr marL="457200" lvl="1" indent="0">
              <a:spcBef>
                <a:spcPts val="0"/>
              </a:spcBef>
              <a:buClr>
                <a:srgbClr val="005892"/>
              </a:buClr>
              <a:buNone/>
            </a:pPr>
            <a:r>
              <a:rPr lang="en-GB" sz="2400" dirty="0"/>
              <a:t>Calculating order quantities and delivery times</a:t>
            </a:r>
          </a:p>
          <a:p>
            <a:endParaRPr lang="en-US" dirty="0"/>
          </a:p>
        </p:txBody>
      </p:sp>
      <p:pic>
        <p:nvPicPr>
          <p:cNvPr id="5" name="Picture 4">
            <a:extLst>
              <a:ext uri="{FF2B5EF4-FFF2-40B4-BE49-F238E27FC236}">
                <a16:creationId xmlns:a16="http://schemas.microsoft.com/office/drawing/2014/main" id="{470BAF45-F09D-C938-C683-214F71B7F7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8908" y="2340404"/>
            <a:ext cx="3953829" cy="2565229"/>
          </a:xfrm>
          <a:prstGeom prst="rect">
            <a:avLst/>
          </a:prstGeom>
        </p:spPr>
      </p:pic>
    </p:spTree>
    <p:extLst>
      <p:ext uri="{BB962C8B-B14F-4D97-AF65-F5344CB8AC3E}">
        <p14:creationId xmlns:p14="http://schemas.microsoft.com/office/powerpoint/2010/main" val="2273381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Airlines</a:t>
            </a:r>
            <a:endParaRPr lang="en-US" dirty="0"/>
          </a:p>
        </p:txBody>
      </p:sp>
      <p:sp>
        <p:nvSpPr>
          <p:cNvPr id="4" name="Content Placeholder 3">
            <a:extLst>
              <a:ext uri="{FF2B5EF4-FFF2-40B4-BE49-F238E27FC236}">
                <a16:creationId xmlns:a16="http://schemas.microsoft.com/office/drawing/2014/main" id="{88BAC8F2-5A88-BA65-EAA9-FD587A4BA646}"/>
              </a:ext>
            </a:extLst>
          </p:cNvPr>
          <p:cNvSpPr>
            <a:spLocks noGrp="1"/>
          </p:cNvSpPr>
          <p:nvPr>
            <p:ph sz="half" idx="2"/>
          </p:nvPr>
        </p:nvSpPr>
        <p:spPr>
          <a:xfrm>
            <a:off x="4548393" y="2288165"/>
            <a:ext cx="6829926" cy="4045207"/>
          </a:xfrm>
        </p:spPr>
        <p:txBody>
          <a:bodyPr/>
          <a:lstStyle/>
          <a:p>
            <a:pPr marL="457200" lvl="1" indent="0">
              <a:buClr>
                <a:srgbClr val="005892"/>
              </a:buClr>
              <a:buNone/>
            </a:pPr>
            <a:r>
              <a:rPr lang="en-GB" sz="2800" dirty="0"/>
              <a:t>Forecasting where people want to go and when</a:t>
            </a:r>
          </a:p>
          <a:p>
            <a:pPr marL="457200" lvl="1" indent="0">
              <a:buClr>
                <a:srgbClr val="005892"/>
              </a:buClr>
              <a:buNone/>
            </a:pPr>
            <a:endParaRPr lang="en-GB" sz="2800" dirty="0"/>
          </a:p>
          <a:p>
            <a:pPr marL="457200" lvl="1" indent="0">
              <a:buClr>
                <a:srgbClr val="005892"/>
              </a:buClr>
              <a:buNone/>
            </a:pPr>
            <a:r>
              <a:rPr lang="en-GB" sz="2800" dirty="0"/>
              <a:t>Setting the ticket prices</a:t>
            </a:r>
          </a:p>
          <a:p>
            <a:pPr lvl="1">
              <a:buClr>
                <a:srgbClr val="005892"/>
              </a:buClr>
            </a:pPr>
            <a:endParaRPr lang="en-GB" sz="2800" dirty="0"/>
          </a:p>
          <a:p>
            <a:pPr marL="457200" lvl="1" indent="0">
              <a:buClr>
                <a:srgbClr val="005892"/>
              </a:buClr>
              <a:buNone/>
            </a:pPr>
            <a:r>
              <a:rPr lang="en-GB" sz="2800" dirty="0"/>
              <a:t>Simulating boarding the plane</a:t>
            </a:r>
          </a:p>
          <a:p>
            <a:endParaRPr lang="en-US" dirty="0"/>
          </a:p>
        </p:txBody>
      </p:sp>
      <p:pic>
        <p:nvPicPr>
          <p:cNvPr id="5" name="Picture 4">
            <a:extLst>
              <a:ext uri="{FF2B5EF4-FFF2-40B4-BE49-F238E27FC236}">
                <a16:creationId xmlns:a16="http://schemas.microsoft.com/office/drawing/2014/main" id="{14E5CA18-17FE-4C7E-D1C0-EB09344F90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415755"/>
            <a:ext cx="3917830" cy="2611621"/>
          </a:xfrm>
          <a:prstGeom prst="rect">
            <a:avLst/>
          </a:prstGeom>
        </p:spPr>
      </p:pic>
    </p:spTree>
    <p:extLst>
      <p:ext uri="{BB962C8B-B14F-4D97-AF65-F5344CB8AC3E}">
        <p14:creationId xmlns:p14="http://schemas.microsoft.com/office/powerpoint/2010/main" val="2131388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Healthcare</a:t>
            </a:r>
            <a:endParaRPr lang="en-US" dirty="0"/>
          </a:p>
        </p:txBody>
      </p:sp>
      <p:sp>
        <p:nvSpPr>
          <p:cNvPr id="3" name="Content Placeholder 2">
            <a:extLst>
              <a:ext uri="{FF2B5EF4-FFF2-40B4-BE49-F238E27FC236}">
                <a16:creationId xmlns:a16="http://schemas.microsoft.com/office/drawing/2014/main" id="{7EC47792-4BF7-9018-555E-1BFCC1E4AB36}"/>
              </a:ext>
            </a:extLst>
          </p:cNvPr>
          <p:cNvSpPr>
            <a:spLocks noGrp="1"/>
          </p:cNvSpPr>
          <p:nvPr>
            <p:ph sz="half" idx="1"/>
          </p:nvPr>
        </p:nvSpPr>
        <p:spPr>
          <a:xfrm>
            <a:off x="589547" y="2301284"/>
            <a:ext cx="5731042" cy="4055421"/>
          </a:xfrm>
        </p:spPr>
        <p:txBody>
          <a:bodyPr>
            <a:normAutofit/>
          </a:bodyPr>
          <a:lstStyle/>
          <a:p>
            <a:pPr marL="457200" lvl="1" indent="0">
              <a:buClr>
                <a:srgbClr val="005892"/>
              </a:buClr>
              <a:buNone/>
            </a:pPr>
            <a:r>
              <a:rPr lang="en-GB" sz="2400" dirty="0"/>
              <a:t>Moving people through waiting lists as quickly as possible</a:t>
            </a:r>
          </a:p>
          <a:p>
            <a:pPr lvl="1">
              <a:buClr>
                <a:srgbClr val="005892"/>
              </a:buClr>
            </a:pPr>
            <a:endParaRPr lang="en-GB" sz="2400" dirty="0"/>
          </a:p>
          <a:p>
            <a:pPr marL="457200" lvl="1" indent="0">
              <a:buClr>
                <a:srgbClr val="005892"/>
              </a:buClr>
              <a:buNone/>
            </a:pPr>
            <a:r>
              <a:rPr lang="en-GB" sz="2400" dirty="0"/>
              <a:t>Using hospital resources as efficiently as possible</a:t>
            </a:r>
          </a:p>
          <a:p>
            <a:pPr lvl="1">
              <a:buClr>
                <a:srgbClr val="005892"/>
              </a:buClr>
            </a:pPr>
            <a:endParaRPr lang="en-GB" sz="2400" dirty="0"/>
          </a:p>
          <a:p>
            <a:pPr marL="457200" lvl="1" indent="0">
              <a:buClr>
                <a:srgbClr val="005892"/>
              </a:buClr>
              <a:buNone/>
            </a:pPr>
            <a:r>
              <a:rPr lang="en-GB" sz="2400" dirty="0"/>
              <a:t>Increasing the number of transplant operations</a:t>
            </a:r>
          </a:p>
          <a:p>
            <a:endParaRPr lang="en-US" sz="2400" dirty="0"/>
          </a:p>
        </p:txBody>
      </p:sp>
      <p:pic>
        <p:nvPicPr>
          <p:cNvPr id="5" name="Picture 4">
            <a:extLst>
              <a:ext uri="{FF2B5EF4-FFF2-40B4-BE49-F238E27FC236}">
                <a16:creationId xmlns:a16="http://schemas.microsoft.com/office/drawing/2014/main" id="{85DD4105-1936-12F0-3A81-6E48D7771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94" y="2301284"/>
            <a:ext cx="4606506" cy="3071004"/>
          </a:xfrm>
          <a:prstGeom prst="rect">
            <a:avLst/>
          </a:prstGeom>
        </p:spPr>
      </p:pic>
    </p:spTree>
    <p:extLst>
      <p:ext uri="{BB962C8B-B14F-4D97-AF65-F5344CB8AC3E}">
        <p14:creationId xmlns:p14="http://schemas.microsoft.com/office/powerpoint/2010/main" val="42552242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1818D0-50DD-86BA-64E0-7594598ADD0D}"/>
              </a:ext>
            </a:extLst>
          </p:cNvPr>
          <p:cNvSpPr>
            <a:spLocks noGrp="1"/>
          </p:cNvSpPr>
          <p:nvPr>
            <p:ph type="title"/>
          </p:nvPr>
        </p:nvSpPr>
        <p:spPr/>
        <p:txBody>
          <a:bodyPr/>
          <a:lstStyle/>
          <a:p>
            <a:r>
              <a:rPr lang="en-GB" dirty="0"/>
              <a:t>When is OR used?</a:t>
            </a:r>
          </a:p>
        </p:txBody>
      </p:sp>
      <p:sp>
        <p:nvSpPr>
          <p:cNvPr id="6" name="Content Placeholder 5">
            <a:extLst>
              <a:ext uri="{FF2B5EF4-FFF2-40B4-BE49-F238E27FC236}">
                <a16:creationId xmlns:a16="http://schemas.microsoft.com/office/drawing/2014/main" id="{F96EE167-72A1-3060-E36B-94DB16C36ABB}"/>
              </a:ext>
            </a:extLst>
          </p:cNvPr>
          <p:cNvSpPr>
            <a:spLocks noGrp="1"/>
          </p:cNvSpPr>
          <p:nvPr>
            <p:ph idx="1"/>
          </p:nvPr>
        </p:nvSpPr>
        <p:spPr/>
        <p:txBody>
          <a:bodyPr/>
          <a:lstStyle/>
          <a:p>
            <a:pPr marL="131400" indent="0">
              <a:lnSpc>
                <a:spcPct val="120000"/>
              </a:lnSpc>
              <a:spcBef>
                <a:spcPts val="0"/>
              </a:spcBef>
              <a:buClr>
                <a:srgbClr val="005892"/>
              </a:buClr>
              <a:buNone/>
            </a:pPr>
            <a:r>
              <a:rPr lang="en-GB" sz="2400" dirty="0"/>
              <a:t>When</a:t>
            </a:r>
            <a:r>
              <a:rPr lang="en-GB" sz="2400" b="0" dirty="0"/>
              <a:t> a decision is </a:t>
            </a:r>
            <a:r>
              <a:rPr lang="en-GB" sz="2400" dirty="0">
                <a:solidFill>
                  <a:srgbClr val="773580"/>
                </a:solidFill>
              </a:rPr>
              <a:t>complex</a:t>
            </a:r>
            <a:r>
              <a:rPr lang="en-GB" sz="2400" b="0" dirty="0"/>
              <a:t> or it’s </a:t>
            </a:r>
            <a:r>
              <a:rPr lang="en-GB" sz="2400" dirty="0">
                <a:solidFill>
                  <a:srgbClr val="773580"/>
                </a:solidFill>
              </a:rPr>
              <a:t>unclear</a:t>
            </a:r>
            <a:r>
              <a:rPr lang="en-GB" sz="2400" b="0" dirty="0"/>
              <a:t> what the main problem is</a:t>
            </a:r>
          </a:p>
          <a:p>
            <a:pPr marL="588600" indent="-457200">
              <a:lnSpc>
                <a:spcPct val="120000"/>
              </a:lnSpc>
              <a:spcBef>
                <a:spcPts val="0"/>
              </a:spcBef>
              <a:buClr>
                <a:srgbClr val="005892"/>
              </a:buClr>
            </a:pPr>
            <a:endParaRPr lang="en-GB" sz="2400" b="0" dirty="0"/>
          </a:p>
          <a:p>
            <a:pPr marL="131400" indent="0">
              <a:lnSpc>
                <a:spcPct val="120000"/>
              </a:lnSpc>
              <a:spcBef>
                <a:spcPts val="0"/>
              </a:spcBef>
              <a:buClr>
                <a:srgbClr val="005892"/>
              </a:buClr>
              <a:buNone/>
            </a:pPr>
            <a:r>
              <a:rPr lang="en-GB" sz="2400" dirty="0"/>
              <a:t>When you </a:t>
            </a:r>
            <a:r>
              <a:rPr lang="en-GB" sz="2400" dirty="0">
                <a:solidFill>
                  <a:srgbClr val="773580"/>
                </a:solidFill>
              </a:rPr>
              <a:t>don’t know </a:t>
            </a:r>
            <a:r>
              <a:rPr lang="en-GB" sz="2400" dirty="0"/>
              <a:t>how well things are working or think they </a:t>
            </a:r>
            <a:r>
              <a:rPr lang="en-GB" sz="2400" dirty="0">
                <a:solidFill>
                  <a:srgbClr val="773580"/>
                </a:solidFill>
              </a:rPr>
              <a:t>could work better</a:t>
            </a:r>
          </a:p>
          <a:p>
            <a:endParaRPr lang="en-GB" dirty="0"/>
          </a:p>
        </p:txBody>
      </p:sp>
    </p:spTree>
    <p:extLst>
      <p:ext uri="{BB962C8B-B14F-4D97-AF65-F5344CB8AC3E}">
        <p14:creationId xmlns:p14="http://schemas.microsoft.com/office/powerpoint/2010/main" val="3451838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Starter</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82296" indent="0">
              <a:lnSpc>
                <a:spcPct val="100000"/>
              </a:lnSpc>
              <a:buNone/>
            </a:pPr>
            <a:r>
              <a:rPr lang="en-GB" sz="2000" b="0" dirty="0"/>
              <a:t>Can you think of any games you have played which involve a maze?</a:t>
            </a:r>
          </a:p>
          <a:p>
            <a:pPr marL="82296" indent="0">
              <a:lnSpc>
                <a:spcPct val="100000"/>
              </a:lnSpc>
              <a:buNone/>
            </a:pPr>
            <a:endParaRPr lang="en-GB" sz="2000" b="0" dirty="0"/>
          </a:p>
          <a:p>
            <a:pPr marL="82296" indent="0">
              <a:lnSpc>
                <a:spcPct val="100000"/>
              </a:lnSpc>
              <a:buNone/>
            </a:pPr>
            <a:r>
              <a:rPr lang="en-GB" sz="2000" b="0" dirty="0"/>
              <a:t>Here is an example of a numerical maze:</a:t>
            </a:r>
          </a:p>
          <a:p>
            <a:pPr marL="82296" indent="0">
              <a:lnSpc>
                <a:spcPct val="100000"/>
              </a:lnSpc>
              <a:buNone/>
            </a:pPr>
            <a:r>
              <a:rPr lang="en-GB" sz="2000" b="0" dirty="0">
                <a:hlinkClick r:id="rId2"/>
              </a:rPr>
              <a:t>http://www.roundgames.com/game/Maze+And+Math</a:t>
            </a:r>
            <a:endParaRPr lang="en-GB" sz="2000" b="0" dirty="0"/>
          </a:p>
          <a:p>
            <a:pPr marL="82296" indent="0">
              <a:lnSpc>
                <a:spcPct val="100000"/>
              </a:lnSpc>
              <a:buNone/>
            </a:pPr>
            <a:endParaRPr lang="en-GB" sz="2000" b="0" dirty="0"/>
          </a:p>
          <a:p>
            <a:pPr marL="82296" indent="0">
              <a:lnSpc>
                <a:spcPct val="100000"/>
              </a:lnSpc>
              <a:buNone/>
            </a:pPr>
            <a:r>
              <a:rPr lang="en-GB" sz="2000" b="0" dirty="0"/>
              <a:t>How do you think these mazes </a:t>
            </a:r>
          </a:p>
          <a:p>
            <a:pPr marL="82296" indent="0">
              <a:lnSpc>
                <a:spcPct val="100000"/>
              </a:lnSpc>
              <a:buNone/>
            </a:pPr>
            <a:r>
              <a:rPr lang="en-GB" sz="2000" b="0" dirty="0"/>
              <a:t>were created?</a:t>
            </a:r>
          </a:p>
          <a:p>
            <a:pPr marL="0" indent="0">
              <a:buNone/>
            </a:pPr>
            <a:endParaRPr lang="en-US" dirty="0"/>
          </a:p>
        </p:txBody>
      </p:sp>
    </p:spTree>
    <p:extLst>
      <p:ext uri="{BB962C8B-B14F-4D97-AF65-F5344CB8AC3E}">
        <p14:creationId xmlns:p14="http://schemas.microsoft.com/office/powerpoint/2010/main" val="1395226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lstStyle/>
          <a:p>
            <a:r>
              <a:rPr lang="en-GB" dirty="0"/>
              <a:t>What OR techniques are used?</a:t>
            </a:r>
            <a:endParaRPr lang="en-US" dirty="0"/>
          </a:p>
        </p:txBody>
      </p:sp>
      <p:sp>
        <p:nvSpPr>
          <p:cNvPr id="5" name="Content Placeholder 4">
            <a:extLst>
              <a:ext uri="{FF2B5EF4-FFF2-40B4-BE49-F238E27FC236}">
                <a16:creationId xmlns:a16="http://schemas.microsoft.com/office/drawing/2014/main" id="{1CAC8AEC-E6E6-12BB-A21F-B17E2A39A591}"/>
              </a:ext>
            </a:extLst>
          </p:cNvPr>
          <p:cNvSpPr>
            <a:spLocks noGrp="1"/>
          </p:cNvSpPr>
          <p:nvPr>
            <p:ph idx="1"/>
          </p:nvPr>
        </p:nvSpPr>
        <p:spPr/>
        <p:txBody>
          <a:bodyPr/>
          <a:lstStyle/>
          <a:p>
            <a:pPr marL="0" indent="0">
              <a:buClr>
                <a:srgbClr val="005892"/>
              </a:buClr>
              <a:buNone/>
            </a:pPr>
            <a:r>
              <a:rPr lang="en-GB" sz="2400" dirty="0">
                <a:solidFill>
                  <a:srgbClr val="773580"/>
                </a:solidFill>
              </a:rPr>
              <a:t>Simulation</a:t>
            </a:r>
            <a:r>
              <a:rPr lang="en-GB" sz="2400" dirty="0"/>
              <a:t> is used to try different solutions and answers the “What if…?” question. </a:t>
            </a:r>
          </a:p>
          <a:p>
            <a:pPr>
              <a:buClr>
                <a:srgbClr val="005892"/>
              </a:buClr>
            </a:pPr>
            <a:endParaRPr lang="en-GB" sz="2400" dirty="0"/>
          </a:p>
          <a:p>
            <a:pPr marL="0" indent="0">
              <a:buClr>
                <a:srgbClr val="005892"/>
              </a:buClr>
              <a:buNone/>
            </a:pPr>
            <a:r>
              <a:rPr lang="en-GB" sz="2400" dirty="0">
                <a:solidFill>
                  <a:srgbClr val="773580"/>
                </a:solidFill>
              </a:rPr>
              <a:t>Optimisation</a:t>
            </a:r>
            <a:r>
              <a:rPr lang="en-GB" sz="2400" dirty="0"/>
              <a:t> uses problem solving to achieve the best outcome.</a:t>
            </a:r>
          </a:p>
          <a:p>
            <a:pPr marL="0" indent="0">
              <a:buClr>
                <a:srgbClr val="005892"/>
              </a:buClr>
              <a:buNone/>
            </a:pPr>
            <a:endParaRPr lang="en-GB" sz="2400" dirty="0">
              <a:highlight>
                <a:srgbClr val="FFFF00"/>
              </a:highlight>
            </a:endParaRPr>
          </a:p>
          <a:p>
            <a:pPr marL="0" indent="0">
              <a:buClr>
                <a:srgbClr val="005892"/>
              </a:buClr>
              <a:buNone/>
            </a:pPr>
            <a:r>
              <a:rPr lang="en-GB" sz="2400" dirty="0">
                <a:solidFill>
                  <a:srgbClr val="773580"/>
                </a:solidFill>
              </a:rPr>
              <a:t>Forecasting</a:t>
            </a:r>
            <a:r>
              <a:rPr lang="en-GB" sz="2400" dirty="0"/>
              <a:t> is used to estimate unknown outcomes with more accuracy.</a:t>
            </a:r>
          </a:p>
          <a:p>
            <a:endParaRPr lang="en-GB" dirty="0"/>
          </a:p>
        </p:txBody>
      </p:sp>
    </p:spTree>
    <p:extLst>
      <p:ext uri="{BB962C8B-B14F-4D97-AF65-F5344CB8AC3E}">
        <p14:creationId xmlns:p14="http://schemas.microsoft.com/office/powerpoint/2010/main" val="3728213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Where can OR take you?</a:t>
            </a:r>
            <a:endParaRPr lang="en-US" dirty="0"/>
          </a:p>
        </p:txBody>
      </p:sp>
      <p:pic>
        <p:nvPicPr>
          <p:cNvPr id="5" name="Picture 50" descr="Image result for amey consulting logo">
            <a:extLst>
              <a:ext uri="{FF2B5EF4-FFF2-40B4-BE49-F238E27FC236}">
                <a16:creationId xmlns:a16="http://schemas.microsoft.com/office/drawing/2014/main" id="{53D7CB40-C913-0BC7-F5BD-759573193C1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232606" y="2721104"/>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tesco logo">
            <a:extLst>
              <a:ext uri="{FF2B5EF4-FFF2-40B4-BE49-F238E27FC236}">
                <a16:creationId xmlns:a16="http://schemas.microsoft.com/office/drawing/2014/main" id="{FE5E366A-597C-2F3D-5209-31042CA083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278956" y="2152143"/>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4" descr="Image result for british airways logo">
            <a:extLst>
              <a:ext uri="{FF2B5EF4-FFF2-40B4-BE49-F238E27FC236}">
                <a16:creationId xmlns:a16="http://schemas.microsoft.com/office/drawing/2014/main" id="{20E2EA93-827F-8678-EF12-3C9AE00834B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37923" y="5194223"/>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2" descr="Image result for movement strategies">
            <a:extLst>
              <a:ext uri="{FF2B5EF4-FFF2-40B4-BE49-F238E27FC236}">
                <a16:creationId xmlns:a16="http://schemas.microsoft.com/office/drawing/2014/main" id="{12AF3955-CEB7-39FC-A8EF-A76A229C49C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182491" y="3802615"/>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4" descr="Image result for nats logo">
            <a:extLst>
              <a:ext uri="{FF2B5EF4-FFF2-40B4-BE49-F238E27FC236}">
                <a16:creationId xmlns:a16="http://schemas.microsoft.com/office/drawing/2014/main" id="{ED8A440C-7F49-99BE-5684-1588544AFC3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114034" y="4555432"/>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6" descr="Image result for dstl">
            <a:extLst>
              <a:ext uri="{FF2B5EF4-FFF2-40B4-BE49-F238E27FC236}">
                <a16:creationId xmlns:a16="http://schemas.microsoft.com/office/drawing/2014/main" id="{F71EFAE1-4A9F-61AF-7235-BCB566EA9C8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748" y="2986634"/>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2" descr="Image result for bt logo">
            <a:extLst>
              <a:ext uri="{FF2B5EF4-FFF2-40B4-BE49-F238E27FC236}">
                <a16:creationId xmlns:a16="http://schemas.microsoft.com/office/drawing/2014/main" id="{0E9C80F8-8155-8078-8050-C5611D9AD3C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36155" y="4666774"/>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4" descr="Image result for home office logo">
            <a:extLst>
              <a:ext uri="{FF2B5EF4-FFF2-40B4-BE49-F238E27FC236}">
                <a16:creationId xmlns:a16="http://schemas.microsoft.com/office/drawing/2014/main" id="{97A5400F-AC8F-E265-9F10-E538663F56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95261" y="2440870"/>
            <a:ext cx="2127478" cy="106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0" descr="Image result for bae systems logo">
            <a:extLst>
              <a:ext uri="{FF2B5EF4-FFF2-40B4-BE49-F238E27FC236}">
                <a16:creationId xmlns:a16="http://schemas.microsoft.com/office/drawing/2014/main" id="{0B2C81AC-813A-0E7B-9B67-9AB6BB4CFD7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706" y="2161859"/>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4" descr="Image result for ons logo">
            <a:extLst>
              <a:ext uri="{FF2B5EF4-FFF2-40B4-BE49-F238E27FC236}">
                <a16:creationId xmlns:a16="http://schemas.microsoft.com/office/drawing/2014/main" id="{4CB7C0D4-19DC-6755-6F71-E353BFE38E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4588" y="5194223"/>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6" descr="Image result for asda logo">
            <a:extLst>
              <a:ext uri="{FF2B5EF4-FFF2-40B4-BE49-F238E27FC236}">
                <a16:creationId xmlns:a16="http://schemas.microsoft.com/office/drawing/2014/main" id="{EF5C537D-F24C-8943-73E7-C64B1E21892A}"/>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19430" y="4598885"/>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2" descr="Image result for gain theory logo">
            <a:extLst>
              <a:ext uri="{FF2B5EF4-FFF2-40B4-BE49-F238E27FC236}">
                <a16:creationId xmlns:a16="http://schemas.microsoft.com/office/drawing/2014/main" id="{AB9872C4-72E7-899D-F655-B920016BE87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38122" y="2876805"/>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8" descr="Image result for the information lab logo">
            <a:extLst>
              <a:ext uri="{FF2B5EF4-FFF2-40B4-BE49-F238E27FC236}">
                <a16:creationId xmlns:a16="http://schemas.microsoft.com/office/drawing/2014/main" id="{970494CC-A6D1-A198-B3EB-9CACD494E02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34124" y="3676332"/>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Astrazeneca Logos">
            <a:extLst>
              <a:ext uri="{FF2B5EF4-FFF2-40B4-BE49-F238E27FC236}">
                <a16:creationId xmlns:a16="http://schemas.microsoft.com/office/drawing/2014/main" id="{DC678C4B-84A9-8703-B768-970829AB20A9}"/>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232"/>
          <a:stretch/>
        </p:blipFill>
        <p:spPr bwMode="auto">
          <a:xfrm>
            <a:off x="3426615" y="5397118"/>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Admiral Group Plc | LinkedIn">
            <a:extLst>
              <a:ext uri="{FF2B5EF4-FFF2-40B4-BE49-F238E27FC236}">
                <a16:creationId xmlns:a16="http://schemas.microsoft.com/office/drawing/2014/main" id="{EDF43CE0-4400-B729-537F-15D43A07528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17262" y="4439131"/>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KPMG - Wikipedia">
            <a:extLst>
              <a:ext uri="{FF2B5EF4-FFF2-40B4-BE49-F238E27FC236}">
                <a16:creationId xmlns:a16="http://schemas.microsoft.com/office/drawing/2014/main" id="{68F491D1-5018-1123-F813-EF2FAD08EEC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51876" y="2169533"/>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Unilever - Wikipedia">
            <a:extLst>
              <a:ext uri="{FF2B5EF4-FFF2-40B4-BE49-F238E27FC236}">
                <a16:creationId xmlns:a16="http://schemas.microsoft.com/office/drawing/2014/main" id="{4B2954DB-2C7A-6F95-ECB2-DBD94A753340}"/>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795429" y="4439852"/>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EF806F52-F562-4515-B280-373FD5D0F6DA}"/>
              </a:ext>
            </a:extLst>
          </p:cNvPr>
          <p:cNvPicPr>
            <a:picLocks noChangeAspect="1"/>
          </p:cNvPicPr>
          <p:nvPr/>
        </p:nvPicPr>
        <p:blipFill rotWithShape="1">
          <a:blip r:embed="rId20">
            <a:extLst>
              <a:ext uri="{28A0092B-C50C-407E-A947-70E740481C1C}">
                <a14:useLocalDpi xmlns:a14="http://schemas.microsoft.com/office/drawing/2010/main" val="0"/>
              </a:ext>
            </a:extLst>
          </a:blip>
          <a:srcRect b="20333"/>
          <a:stretch/>
        </p:blipFill>
        <p:spPr>
          <a:xfrm>
            <a:off x="2795452" y="2107833"/>
            <a:ext cx="1551342" cy="775327"/>
          </a:xfrm>
          <a:prstGeom prst="rect">
            <a:avLst/>
          </a:prstGeom>
        </p:spPr>
      </p:pic>
      <p:pic>
        <p:nvPicPr>
          <p:cNvPr id="23" name="Picture 6" descr="CORMSIS Event | Mathematical Sciences | University of Southampton">
            <a:extLst>
              <a:ext uri="{FF2B5EF4-FFF2-40B4-BE49-F238E27FC236}">
                <a16:creationId xmlns:a16="http://schemas.microsoft.com/office/drawing/2014/main" id="{94848887-03E4-85B4-42F7-19C0B53DFD03}"/>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0454" r="5537"/>
          <a:stretch/>
        </p:blipFill>
        <p:spPr bwMode="auto">
          <a:xfrm>
            <a:off x="6379225" y="360732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Download Ocado Logo in SVG Vector or PNG File Format - Logo.wine">
            <a:extLst>
              <a:ext uri="{FF2B5EF4-FFF2-40B4-BE49-F238E27FC236}">
                <a16:creationId xmlns:a16="http://schemas.microsoft.com/office/drawing/2014/main" id="{69B0D7ED-71B1-88EC-E770-493D1DD7512D}"/>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1942" t="14480" r="22237" b="13478"/>
          <a:stretch/>
        </p:blipFill>
        <p:spPr bwMode="auto">
          <a:xfrm>
            <a:off x="9426602" y="3043746"/>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0" descr="Image result for jlr logo">
            <a:extLst>
              <a:ext uri="{FF2B5EF4-FFF2-40B4-BE49-F238E27FC236}">
                <a16:creationId xmlns:a16="http://schemas.microsoft.com/office/drawing/2014/main" id="{A2590DD9-3FE9-AF4F-81F5-7F5052D94956}"/>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89635" y="5278473"/>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94" descr="Related image">
            <a:extLst>
              <a:ext uri="{FF2B5EF4-FFF2-40B4-BE49-F238E27FC236}">
                <a16:creationId xmlns:a16="http://schemas.microsoft.com/office/drawing/2014/main" id="{788BE17B-57DC-2500-B4FB-80A9DE7730B8}"/>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t="18206" b="10789"/>
          <a:stretch/>
        </p:blipFill>
        <p:spPr bwMode="auto">
          <a:xfrm>
            <a:off x="7810287" y="3607327"/>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F2B588B2-5D56-EF01-5050-571161F3D247}"/>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7310" t="13885" r="16891" b="13474"/>
          <a:stretch/>
        </p:blipFill>
        <p:spPr bwMode="auto">
          <a:xfrm>
            <a:off x="6494334" y="208861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3700DE69-1C4C-6273-DFE7-A005716186C7}"/>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7820" t="28202" r="7241" b="26178"/>
          <a:stretch/>
        </p:blipFill>
        <p:spPr bwMode="auto">
          <a:xfrm>
            <a:off x="4364493" y="216730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a:extLst>
              <a:ext uri="{FF2B5EF4-FFF2-40B4-BE49-F238E27FC236}">
                <a16:creationId xmlns:a16="http://schemas.microsoft.com/office/drawing/2014/main" id="{FEC1B856-79B8-FA09-2DA3-97515D52E968}"/>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222760" y="3819380"/>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6" descr="Image result for ey logo">
            <a:extLst>
              <a:ext uri="{FF2B5EF4-FFF2-40B4-BE49-F238E27FC236}">
                <a16:creationId xmlns:a16="http://schemas.microsoft.com/office/drawing/2014/main" id="{555F4F16-3106-D34D-DB4A-EB2E0AC45114}"/>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1217" t="16567" r="33103" b="27344"/>
          <a:stretch/>
        </p:blipFill>
        <p:spPr bwMode="auto">
          <a:xfrm>
            <a:off x="5025586" y="3644619"/>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8" descr="Image result for ibm logo">
            <a:extLst>
              <a:ext uri="{FF2B5EF4-FFF2-40B4-BE49-F238E27FC236}">
                <a16:creationId xmlns:a16="http://schemas.microsoft.com/office/drawing/2014/main" id="{35F552CE-8074-8F13-374E-A03E34FDD374}"/>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199066" y="4630764"/>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Ford Logo, Png, Meaning">
            <a:extLst>
              <a:ext uri="{FF2B5EF4-FFF2-40B4-BE49-F238E27FC236}">
                <a16:creationId xmlns:a16="http://schemas.microsoft.com/office/drawing/2014/main" id="{3BAF43BB-4E6A-7C19-70AD-3D11B539B652}"/>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42891" y="2946644"/>
            <a:ext cx="2000399" cy="7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43CE63-A625-A283-1971-190CC94C33F4}"/>
              </a:ext>
            </a:extLst>
          </p:cNvPr>
          <p:cNvSpPr>
            <a:spLocks noGrp="1"/>
          </p:cNvSpPr>
          <p:nvPr>
            <p:ph type="title"/>
          </p:nvPr>
        </p:nvSpPr>
        <p:spPr/>
        <p:txBody>
          <a:bodyPr/>
          <a:lstStyle/>
          <a:p>
            <a:r>
              <a:rPr lang="en-GB" dirty="0"/>
              <a:t>Interested?</a:t>
            </a:r>
          </a:p>
        </p:txBody>
      </p:sp>
      <p:sp>
        <p:nvSpPr>
          <p:cNvPr id="6" name="Content Placeholder 5">
            <a:extLst>
              <a:ext uri="{FF2B5EF4-FFF2-40B4-BE49-F238E27FC236}">
                <a16:creationId xmlns:a16="http://schemas.microsoft.com/office/drawing/2014/main" id="{223E03E1-DFD7-C5A4-B12E-66FF713949E9}"/>
              </a:ext>
            </a:extLst>
          </p:cNvPr>
          <p:cNvSpPr>
            <a:spLocks noGrp="1"/>
          </p:cNvSpPr>
          <p:nvPr>
            <p:ph idx="1"/>
          </p:nvPr>
        </p:nvSpPr>
        <p:spPr/>
        <p:txBody>
          <a:bodyPr/>
          <a:lstStyle/>
          <a:p>
            <a:pPr marL="131400" indent="0">
              <a:lnSpc>
                <a:spcPct val="120000"/>
              </a:lnSpc>
              <a:spcBef>
                <a:spcPts val="0"/>
              </a:spcBef>
              <a:buClr>
                <a:schemeClr val="bg2">
                  <a:lumMod val="25000"/>
                </a:schemeClr>
              </a:buClr>
              <a:buNone/>
            </a:pPr>
            <a:r>
              <a:rPr lang="en-GB" sz="2400" dirty="0"/>
              <a:t>Next steps:</a:t>
            </a:r>
          </a:p>
          <a:p>
            <a:pPr marL="588600" lvl="1" indent="0">
              <a:lnSpc>
                <a:spcPct val="120000"/>
              </a:lnSpc>
              <a:spcBef>
                <a:spcPts val="0"/>
              </a:spcBef>
              <a:buClr>
                <a:srgbClr val="005892"/>
              </a:buClr>
              <a:buNone/>
            </a:pPr>
            <a:endParaRPr lang="en-GB" sz="2400" dirty="0"/>
          </a:p>
          <a:p>
            <a:pPr marL="588600" lvl="1" indent="0">
              <a:lnSpc>
                <a:spcPct val="120000"/>
              </a:lnSpc>
              <a:spcBef>
                <a:spcPts val="0"/>
              </a:spcBef>
              <a:buClr>
                <a:srgbClr val="005892"/>
              </a:buClr>
              <a:buNone/>
            </a:pPr>
            <a:r>
              <a:rPr lang="en-GB" sz="2400" dirty="0"/>
              <a:t>Maths GCSE and A Level</a:t>
            </a:r>
          </a:p>
          <a:p>
            <a:pPr marL="588600" lvl="1" indent="0">
              <a:lnSpc>
                <a:spcPct val="120000"/>
              </a:lnSpc>
              <a:spcBef>
                <a:spcPts val="0"/>
              </a:spcBef>
              <a:buClr>
                <a:srgbClr val="005892"/>
              </a:buClr>
              <a:buNone/>
            </a:pPr>
            <a:r>
              <a:rPr lang="en-GB" sz="2400" dirty="0"/>
              <a:t>Further Maths and Computer Science are highly beneficial</a:t>
            </a:r>
          </a:p>
          <a:p>
            <a:pPr marL="588600" lvl="1" indent="0">
              <a:lnSpc>
                <a:spcPct val="120000"/>
              </a:lnSpc>
              <a:spcBef>
                <a:spcPts val="0"/>
              </a:spcBef>
              <a:buClr>
                <a:srgbClr val="005892"/>
              </a:buClr>
              <a:buNone/>
            </a:pPr>
            <a:r>
              <a:rPr lang="en-GB" sz="2400" dirty="0"/>
              <a:t>Study STEM at university</a:t>
            </a:r>
          </a:p>
          <a:p>
            <a:endParaRPr lang="en-GB" dirty="0"/>
          </a:p>
        </p:txBody>
      </p:sp>
    </p:spTree>
    <p:extLst>
      <p:ext uri="{BB962C8B-B14F-4D97-AF65-F5344CB8AC3E}">
        <p14:creationId xmlns:p14="http://schemas.microsoft.com/office/powerpoint/2010/main" val="19241359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607188-7696-77C3-C654-6C5D110C631B}"/>
              </a:ext>
            </a:extLst>
          </p:cNvPr>
          <p:cNvSpPr>
            <a:spLocks noGrp="1"/>
          </p:cNvSpPr>
          <p:nvPr>
            <p:ph type="title"/>
          </p:nvPr>
        </p:nvSpPr>
        <p:spPr/>
        <p:txBody>
          <a:bodyPr/>
          <a:lstStyle/>
          <a:p>
            <a:r>
              <a:rPr lang="en-GB" dirty="0"/>
              <a:t>Find out more</a:t>
            </a:r>
          </a:p>
        </p:txBody>
      </p:sp>
      <p:sp>
        <p:nvSpPr>
          <p:cNvPr id="6" name="Content Placeholder 5">
            <a:extLst>
              <a:ext uri="{FF2B5EF4-FFF2-40B4-BE49-F238E27FC236}">
                <a16:creationId xmlns:a16="http://schemas.microsoft.com/office/drawing/2014/main" id="{875096CB-6A08-2A19-C4DE-71E30028C139}"/>
              </a:ext>
            </a:extLst>
          </p:cNvPr>
          <p:cNvSpPr>
            <a:spLocks noGrp="1"/>
          </p:cNvSpPr>
          <p:nvPr>
            <p:ph idx="1"/>
          </p:nvPr>
        </p:nvSpPr>
        <p:spPr/>
        <p:txBody>
          <a:bodyPr/>
          <a:lstStyle/>
          <a:p>
            <a:pPr marL="0" indent="0" algn="ctr">
              <a:buNone/>
            </a:pPr>
            <a:r>
              <a:rPr lang="en-GB" sz="3600" dirty="0">
                <a:hlinkClick r:id="rId3">
                  <a:extLst>
                    <a:ext uri="{A12FA001-AC4F-418D-AE19-62706E023703}">
                      <ahyp:hlinkClr xmlns:ahyp="http://schemas.microsoft.com/office/drawing/2018/hyperlinkcolor" val="tx"/>
                    </a:ext>
                  </a:extLst>
                </a:hlinkClick>
              </a:rPr>
              <a:t>www.theorsociety.com</a:t>
            </a:r>
            <a:endParaRPr lang="en-GB" sz="3600" dirty="0"/>
          </a:p>
          <a:p>
            <a:pPr marL="0" indent="0" algn="ctr">
              <a:buNone/>
            </a:pPr>
            <a:endParaRPr lang="en-GB" sz="3600" dirty="0"/>
          </a:p>
          <a:p>
            <a:pPr marL="0" indent="0" algn="ctr">
              <a:buNone/>
            </a:pPr>
            <a:r>
              <a:rPr lang="en-GB" sz="3600" dirty="0">
                <a:cs typeface="Roboto"/>
              </a:rPr>
              <a:t>@TheORSociety</a:t>
            </a:r>
          </a:p>
          <a:p>
            <a:endParaRPr lang="en-GB" dirty="0"/>
          </a:p>
        </p:txBody>
      </p:sp>
    </p:spTree>
    <p:extLst>
      <p:ext uri="{BB962C8B-B14F-4D97-AF65-F5344CB8AC3E}">
        <p14:creationId xmlns:p14="http://schemas.microsoft.com/office/powerpoint/2010/main" val="3558089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Depth-First Search Algorithm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82296" indent="0">
              <a:buNone/>
            </a:pPr>
            <a:r>
              <a:rPr lang="en-GB" sz="2000" dirty="0"/>
              <a:t>Algorithm Instructions:</a:t>
            </a:r>
          </a:p>
          <a:p>
            <a:pPr marL="82296" indent="0">
              <a:buNone/>
            </a:pPr>
            <a:endParaRPr lang="en-GB" sz="2000" b="0" dirty="0"/>
          </a:p>
          <a:p>
            <a:pPr marL="596646" indent="-514350">
              <a:buAutoNum type="arabicParenR"/>
            </a:pPr>
            <a:r>
              <a:rPr lang="en-GB" sz="2000" b="0" dirty="0"/>
              <a:t>Choose a random cell.</a:t>
            </a:r>
          </a:p>
          <a:p>
            <a:pPr marL="596646" indent="-514350">
              <a:buAutoNum type="arabicParenR"/>
            </a:pPr>
            <a:r>
              <a:rPr lang="en-GB" sz="2000" b="0" dirty="0"/>
              <a:t>Choose a neighbour which has not been visited. </a:t>
            </a:r>
          </a:p>
          <a:p>
            <a:pPr marL="596646" indent="-514350">
              <a:buAutoNum type="arabicParenR"/>
            </a:pPr>
            <a:r>
              <a:rPr lang="en-GB" sz="2000" b="0" dirty="0"/>
              <a:t>Remove the wall between the chosen cell and its neighbour.</a:t>
            </a:r>
          </a:p>
          <a:p>
            <a:pPr marL="596646" indent="-514350">
              <a:buAutoNum type="arabicParenR"/>
            </a:pPr>
            <a:r>
              <a:rPr lang="en-GB" sz="2000" b="0" dirty="0"/>
              <a:t>Continue with each neighbour until all cells have been visited.</a:t>
            </a:r>
          </a:p>
          <a:p>
            <a:pPr marL="0" indent="0">
              <a:buNone/>
            </a:pPr>
            <a:endParaRPr lang="en-US" dirty="0"/>
          </a:p>
        </p:txBody>
      </p:sp>
    </p:spTree>
    <p:extLst>
      <p:ext uri="{BB962C8B-B14F-4D97-AF65-F5344CB8AC3E}">
        <p14:creationId xmlns:p14="http://schemas.microsoft.com/office/powerpoint/2010/main" val="942259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Depth-First Search Algorithm</a:t>
            </a:r>
          </a:p>
        </p:txBody>
      </p:sp>
      <p:graphicFrame>
        <p:nvGraphicFramePr>
          <p:cNvPr id="4" name="Table 3">
            <a:extLst>
              <a:ext uri="{FF2B5EF4-FFF2-40B4-BE49-F238E27FC236}">
                <a16:creationId xmlns:a16="http://schemas.microsoft.com/office/drawing/2014/main" id="{2245F3F7-5FD6-6939-B5C5-6753BC2E97D3}"/>
              </a:ext>
            </a:extLst>
          </p:cNvPr>
          <p:cNvGraphicFramePr>
            <a:graphicFrameLocks noGrp="1"/>
          </p:cNvGraphicFramePr>
          <p:nvPr>
            <p:extLst>
              <p:ext uri="{D42A27DB-BD31-4B8C-83A1-F6EECF244321}">
                <p14:modId xmlns:p14="http://schemas.microsoft.com/office/powerpoint/2010/main" val="936426856"/>
              </p:ext>
            </p:extLst>
          </p:nvPr>
        </p:nvGraphicFramePr>
        <p:xfrm>
          <a:off x="691377" y="2352512"/>
          <a:ext cx="1931055" cy="1967644"/>
        </p:xfrm>
        <a:graphic>
          <a:graphicData uri="http://schemas.openxmlformats.org/drawingml/2006/table">
            <a:tbl>
              <a:tblPr/>
              <a:tblGrid>
                <a:gridCol w="275865">
                  <a:extLst>
                    <a:ext uri="{9D8B030D-6E8A-4147-A177-3AD203B41FA5}">
                      <a16:colId xmlns:a16="http://schemas.microsoft.com/office/drawing/2014/main" val="20000"/>
                    </a:ext>
                  </a:extLst>
                </a:gridCol>
                <a:gridCol w="275865">
                  <a:extLst>
                    <a:ext uri="{9D8B030D-6E8A-4147-A177-3AD203B41FA5}">
                      <a16:colId xmlns:a16="http://schemas.microsoft.com/office/drawing/2014/main" val="20001"/>
                    </a:ext>
                  </a:extLst>
                </a:gridCol>
                <a:gridCol w="275865">
                  <a:extLst>
                    <a:ext uri="{9D8B030D-6E8A-4147-A177-3AD203B41FA5}">
                      <a16:colId xmlns:a16="http://schemas.microsoft.com/office/drawing/2014/main" val="20002"/>
                    </a:ext>
                  </a:extLst>
                </a:gridCol>
                <a:gridCol w="275865">
                  <a:extLst>
                    <a:ext uri="{9D8B030D-6E8A-4147-A177-3AD203B41FA5}">
                      <a16:colId xmlns:a16="http://schemas.microsoft.com/office/drawing/2014/main" val="20003"/>
                    </a:ext>
                  </a:extLst>
                </a:gridCol>
                <a:gridCol w="275865">
                  <a:extLst>
                    <a:ext uri="{9D8B030D-6E8A-4147-A177-3AD203B41FA5}">
                      <a16:colId xmlns:a16="http://schemas.microsoft.com/office/drawing/2014/main" val="20004"/>
                    </a:ext>
                  </a:extLst>
                </a:gridCol>
                <a:gridCol w="275865">
                  <a:extLst>
                    <a:ext uri="{9D8B030D-6E8A-4147-A177-3AD203B41FA5}">
                      <a16:colId xmlns:a16="http://schemas.microsoft.com/office/drawing/2014/main" val="20005"/>
                    </a:ext>
                  </a:extLst>
                </a:gridCol>
                <a:gridCol w="275865">
                  <a:extLst>
                    <a:ext uri="{9D8B030D-6E8A-4147-A177-3AD203B41FA5}">
                      <a16:colId xmlns:a16="http://schemas.microsoft.com/office/drawing/2014/main" val="20006"/>
                    </a:ext>
                  </a:extLst>
                </a:gridCol>
              </a:tblGrid>
              <a:tr h="281092">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1092">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1092">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1092">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81092">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81092">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81092">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276" marR="9276" marT="92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5" name="Table 4">
            <a:extLst>
              <a:ext uri="{FF2B5EF4-FFF2-40B4-BE49-F238E27FC236}">
                <a16:creationId xmlns:a16="http://schemas.microsoft.com/office/drawing/2014/main" id="{91658597-5AEF-DC36-B1A1-7B297A9F0A3B}"/>
              </a:ext>
            </a:extLst>
          </p:cNvPr>
          <p:cNvGraphicFramePr>
            <a:graphicFrameLocks noGrp="1"/>
          </p:cNvGraphicFramePr>
          <p:nvPr>
            <p:extLst>
              <p:ext uri="{D42A27DB-BD31-4B8C-83A1-F6EECF244321}">
                <p14:modId xmlns:p14="http://schemas.microsoft.com/office/powerpoint/2010/main" val="839766269"/>
              </p:ext>
            </p:extLst>
          </p:nvPr>
        </p:nvGraphicFramePr>
        <p:xfrm>
          <a:off x="3074495" y="2363042"/>
          <a:ext cx="2248001" cy="1924286"/>
        </p:xfrm>
        <a:graphic>
          <a:graphicData uri="http://schemas.openxmlformats.org/drawingml/2006/table">
            <a:tbl>
              <a:tblPr/>
              <a:tblGrid>
                <a:gridCol w="321143">
                  <a:extLst>
                    <a:ext uri="{9D8B030D-6E8A-4147-A177-3AD203B41FA5}">
                      <a16:colId xmlns:a16="http://schemas.microsoft.com/office/drawing/2014/main" val="20000"/>
                    </a:ext>
                  </a:extLst>
                </a:gridCol>
                <a:gridCol w="321143">
                  <a:extLst>
                    <a:ext uri="{9D8B030D-6E8A-4147-A177-3AD203B41FA5}">
                      <a16:colId xmlns:a16="http://schemas.microsoft.com/office/drawing/2014/main" val="20001"/>
                    </a:ext>
                  </a:extLst>
                </a:gridCol>
                <a:gridCol w="321143">
                  <a:extLst>
                    <a:ext uri="{9D8B030D-6E8A-4147-A177-3AD203B41FA5}">
                      <a16:colId xmlns:a16="http://schemas.microsoft.com/office/drawing/2014/main" val="20002"/>
                    </a:ext>
                  </a:extLst>
                </a:gridCol>
                <a:gridCol w="321143">
                  <a:extLst>
                    <a:ext uri="{9D8B030D-6E8A-4147-A177-3AD203B41FA5}">
                      <a16:colId xmlns:a16="http://schemas.microsoft.com/office/drawing/2014/main" val="20003"/>
                    </a:ext>
                  </a:extLst>
                </a:gridCol>
                <a:gridCol w="321143">
                  <a:extLst>
                    <a:ext uri="{9D8B030D-6E8A-4147-A177-3AD203B41FA5}">
                      <a16:colId xmlns:a16="http://schemas.microsoft.com/office/drawing/2014/main" val="20004"/>
                    </a:ext>
                  </a:extLst>
                </a:gridCol>
                <a:gridCol w="321143">
                  <a:extLst>
                    <a:ext uri="{9D8B030D-6E8A-4147-A177-3AD203B41FA5}">
                      <a16:colId xmlns:a16="http://schemas.microsoft.com/office/drawing/2014/main" val="20005"/>
                    </a:ext>
                  </a:extLst>
                </a:gridCol>
                <a:gridCol w="321143">
                  <a:extLst>
                    <a:ext uri="{9D8B030D-6E8A-4147-A177-3AD203B41FA5}">
                      <a16:colId xmlns:a16="http://schemas.microsoft.com/office/drawing/2014/main" val="20006"/>
                    </a:ext>
                  </a:extLst>
                </a:gridCol>
              </a:tblGrid>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489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6" name="Table 5">
            <a:extLst>
              <a:ext uri="{FF2B5EF4-FFF2-40B4-BE49-F238E27FC236}">
                <a16:creationId xmlns:a16="http://schemas.microsoft.com/office/drawing/2014/main" id="{7491D0BE-318F-554C-FB8D-A348EAE69106}"/>
              </a:ext>
            </a:extLst>
          </p:cNvPr>
          <p:cNvGraphicFramePr>
            <a:graphicFrameLocks noGrp="1"/>
          </p:cNvGraphicFramePr>
          <p:nvPr>
            <p:extLst>
              <p:ext uri="{D42A27DB-BD31-4B8C-83A1-F6EECF244321}">
                <p14:modId xmlns:p14="http://schemas.microsoft.com/office/powerpoint/2010/main" val="374290533"/>
              </p:ext>
            </p:extLst>
          </p:nvPr>
        </p:nvGraphicFramePr>
        <p:xfrm>
          <a:off x="5536448" y="2381684"/>
          <a:ext cx="2260713" cy="1909299"/>
        </p:xfrm>
        <a:graphic>
          <a:graphicData uri="http://schemas.openxmlformats.org/drawingml/2006/table">
            <a:tbl>
              <a:tblPr/>
              <a:tblGrid>
                <a:gridCol w="322959">
                  <a:extLst>
                    <a:ext uri="{9D8B030D-6E8A-4147-A177-3AD203B41FA5}">
                      <a16:colId xmlns:a16="http://schemas.microsoft.com/office/drawing/2014/main" val="20000"/>
                    </a:ext>
                  </a:extLst>
                </a:gridCol>
                <a:gridCol w="322959">
                  <a:extLst>
                    <a:ext uri="{9D8B030D-6E8A-4147-A177-3AD203B41FA5}">
                      <a16:colId xmlns:a16="http://schemas.microsoft.com/office/drawing/2014/main" val="20001"/>
                    </a:ext>
                  </a:extLst>
                </a:gridCol>
                <a:gridCol w="322959">
                  <a:extLst>
                    <a:ext uri="{9D8B030D-6E8A-4147-A177-3AD203B41FA5}">
                      <a16:colId xmlns:a16="http://schemas.microsoft.com/office/drawing/2014/main" val="20002"/>
                    </a:ext>
                  </a:extLst>
                </a:gridCol>
                <a:gridCol w="322959">
                  <a:extLst>
                    <a:ext uri="{9D8B030D-6E8A-4147-A177-3AD203B41FA5}">
                      <a16:colId xmlns:a16="http://schemas.microsoft.com/office/drawing/2014/main" val="20003"/>
                    </a:ext>
                  </a:extLst>
                </a:gridCol>
                <a:gridCol w="322959">
                  <a:extLst>
                    <a:ext uri="{9D8B030D-6E8A-4147-A177-3AD203B41FA5}">
                      <a16:colId xmlns:a16="http://schemas.microsoft.com/office/drawing/2014/main" val="20004"/>
                    </a:ext>
                  </a:extLst>
                </a:gridCol>
                <a:gridCol w="322959">
                  <a:extLst>
                    <a:ext uri="{9D8B030D-6E8A-4147-A177-3AD203B41FA5}">
                      <a16:colId xmlns:a16="http://schemas.microsoft.com/office/drawing/2014/main" val="20005"/>
                    </a:ext>
                  </a:extLst>
                </a:gridCol>
                <a:gridCol w="322959">
                  <a:extLst>
                    <a:ext uri="{9D8B030D-6E8A-4147-A177-3AD203B41FA5}">
                      <a16:colId xmlns:a16="http://schemas.microsoft.com/office/drawing/2014/main" val="20006"/>
                    </a:ext>
                  </a:extLst>
                </a:gridCol>
              </a:tblGrid>
              <a:tr h="272757">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275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275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275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275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275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275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7" name="Table 6">
            <a:extLst>
              <a:ext uri="{FF2B5EF4-FFF2-40B4-BE49-F238E27FC236}">
                <a16:creationId xmlns:a16="http://schemas.microsoft.com/office/drawing/2014/main" id="{B7342B62-56A7-0B2A-A7E7-D60D0294AD10}"/>
              </a:ext>
            </a:extLst>
          </p:cNvPr>
          <p:cNvGraphicFramePr>
            <a:graphicFrameLocks noGrp="1"/>
          </p:cNvGraphicFramePr>
          <p:nvPr>
            <p:extLst>
              <p:ext uri="{D42A27DB-BD31-4B8C-83A1-F6EECF244321}">
                <p14:modId xmlns:p14="http://schemas.microsoft.com/office/powerpoint/2010/main" val="4083376582"/>
              </p:ext>
            </p:extLst>
          </p:nvPr>
        </p:nvGraphicFramePr>
        <p:xfrm>
          <a:off x="7981124" y="2390194"/>
          <a:ext cx="2228009" cy="1961995"/>
        </p:xfrm>
        <a:graphic>
          <a:graphicData uri="http://schemas.openxmlformats.org/drawingml/2006/table">
            <a:tbl>
              <a:tblPr/>
              <a:tblGrid>
                <a:gridCol w="318287">
                  <a:extLst>
                    <a:ext uri="{9D8B030D-6E8A-4147-A177-3AD203B41FA5}">
                      <a16:colId xmlns:a16="http://schemas.microsoft.com/office/drawing/2014/main" val="20000"/>
                    </a:ext>
                  </a:extLst>
                </a:gridCol>
                <a:gridCol w="318287">
                  <a:extLst>
                    <a:ext uri="{9D8B030D-6E8A-4147-A177-3AD203B41FA5}">
                      <a16:colId xmlns:a16="http://schemas.microsoft.com/office/drawing/2014/main" val="20001"/>
                    </a:ext>
                  </a:extLst>
                </a:gridCol>
                <a:gridCol w="318287">
                  <a:extLst>
                    <a:ext uri="{9D8B030D-6E8A-4147-A177-3AD203B41FA5}">
                      <a16:colId xmlns:a16="http://schemas.microsoft.com/office/drawing/2014/main" val="20002"/>
                    </a:ext>
                  </a:extLst>
                </a:gridCol>
                <a:gridCol w="318287">
                  <a:extLst>
                    <a:ext uri="{9D8B030D-6E8A-4147-A177-3AD203B41FA5}">
                      <a16:colId xmlns:a16="http://schemas.microsoft.com/office/drawing/2014/main" val="20003"/>
                    </a:ext>
                  </a:extLst>
                </a:gridCol>
                <a:gridCol w="318287">
                  <a:extLst>
                    <a:ext uri="{9D8B030D-6E8A-4147-A177-3AD203B41FA5}">
                      <a16:colId xmlns:a16="http://schemas.microsoft.com/office/drawing/2014/main" val="20004"/>
                    </a:ext>
                  </a:extLst>
                </a:gridCol>
                <a:gridCol w="318287">
                  <a:extLst>
                    <a:ext uri="{9D8B030D-6E8A-4147-A177-3AD203B41FA5}">
                      <a16:colId xmlns:a16="http://schemas.microsoft.com/office/drawing/2014/main" val="20005"/>
                    </a:ext>
                  </a:extLst>
                </a:gridCol>
                <a:gridCol w="318287">
                  <a:extLst>
                    <a:ext uri="{9D8B030D-6E8A-4147-A177-3AD203B41FA5}">
                      <a16:colId xmlns:a16="http://schemas.microsoft.com/office/drawing/2014/main" val="20006"/>
                    </a:ext>
                  </a:extLst>
                </a:gridCol>
              </a:tblGrid>
              <a:tr h="280285">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028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028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028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8028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8028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8028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37092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Depth-First Search Algorithm</a:t>
            </a:r>
          </a:p>
        </p:txBody>
      </p:sp>
      <p:graphicFrame>
        <p:nvGraphicFramePr>
          <p:cNvPr id="4" name="Table 3">
            <a:extLst>
              <a:ext uri="{FF2B5EF4-FFF2-40B4-BE49-F238E27FC236}">
                <a16:creationId xmlns:a16="http://schemas.microsoft.com/office/drawing/2014/main" id="{E49F8815-EE48-F77F-E753-86A2806ACB31}"/>
              </a:ext>
            </a:extLst>
          </p:cNvPr>
          <p:cNvGraphicFramePr>
            <a:graphicFrameLocks noGrp="1"/>
          </p:cNvGraphicFramePr>
          <p:nvPr>
            <p:extLst>
              <p:ext uri="{D42A27DB-BD31-4B8C-83A1-F6EECF244321}">
                <p14:modId xmlns:p14="http://schemas.microsoft.com/office/powerpoint/2010/main" val="2055093615"/>
              </p:ext>
            </p:extLst>
          </p:nvPr>
        </p:nvGraphicFramePr>
        <p:xfrm>
          <a:off x="1300374" y="2248223"/>
          <a:ext cx="1614634" cy="1422624"/>
        </p:xfrm>
        <a:graphic>
          <a:graphicData uri="http://schemas.openxmlformats.org/drawingml/2006/table">
            <a:tbl>
              <a:tblPr/>
              <a:tblGrid>
                <a:gridCol w="230662">
                  <a:extLst>
                    <a:ext uri="{9D8B030D-6E8A-4147-A177-3AD203B41FA5}">
                      <a16:colId xmlns:a16="http://schemas.microsoft.com/office/drawing/2014/main" val="20000"/>
                    </a:ext>
                  </a:extLst>
                </a:gridCol>
                <a:gridCol w="230662">
                  <a:extLst>
                    <a:ext uri="{9D8B030D-6E8A-4147-A177-3AD203B41FA5}">
                      <a16:colId xmlns:a16="http://schemas.microsoft.com/office/drawing/2014/main" val="20001"/>
                    </a:ext>
                  </a:extLst>
                </a:gridCol>
                <a:gridCol w="230662">
                  <a:extLst>
                    <a:ext uri="{9D8B030D-6E8A-4147-A177-3AD203B41FA5}">
                      <a16:colId xmlns:a16="http://schemas.microsoft.com/office/drawing/2014/main" val="20002"/>
                    </a:ext>
                  </a:extLst>
                </a:gridCol>
                <a:gridCol w="230662">
                  <a:extLst>
                    <a:ext uri="{9D8B030D-6E8A-4147-A177-3AD203B41FA5}">
                      <a16:colId xmlns:a16="http://schemas.microsoft.com/office/drawing/2014/main" val="20003"/>
                    </a:ext>
                  </a:extLst>
                </a:gridCol>
                <a:gridCol w="230662">
                  <a:extLst>
                    <a:ext uri="{9D8B030D-6E8A-4147-A177-3AD203B41FA5}">
                      <a16:colId xmlns:a16="http://schemas.microsoft.com/office/drawing/2014/main" val="20004"/>
                    </a:ext>
                  </a:extLst>
                </a:gridCol>
                <a:gridCol w="230662">
                  <a:extLst>
                    <a:ext uri="{9D8B030D-6E8A-4147-A177-3AD203B41FA5}">
                      <a16:colId xmlns:a16="http://schemas.microsoft.com/office/drawing/2014/main" val="20005"/>
                    </a:ext>
                  </a:extLst>
                </a:gridCol>
                <a:gridCol w="230662">
                  <a:extLst>
                    <a:ext uri="{9D8B030D-6E8A-4147-A177-3AD203B41FA5}">
                      <a16:colId xmlns:a16="http://schemas.microsoft.com/office/drawing/2014/main" val="20006"/>
                    </a:ext>
                  </a:extLst>
                </a:gridCol>
              </a:tblGrid>
              <a:tr h="203232">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323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323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323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323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323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323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5" name="Table 4">
            <a:extLst>
              <a:ext uri="{FF2B5EF4-FFF2-40B4-BE49-F238E27FC236}">
                <a16:creationId xmlns:a16="http://schemas.microsoft.com/office/drawing/2014/main" id="{E98360F1-36E8-C4D6-2106-6829F2AFA2EE}"/>
              </a:ext>
            </a:extLst>
          </p:cNvPr>
          <p:cNvGraphicFramePr>
            <a:graphicFrameLocks noGrp="1"/>
          </p:cNvGraphicFramePr>
          <p:nvPr>
            <p:extLst>
              <p:ext uri="{D42A27DB-BD31-4B8C-83A1-F6EECF244321}">
                <p14:modId xmlns:p14="http://schemas.microsoft.com/office/powerpoint/2010/main" val="4285380611"/>
              </p:ext>
            </p:extLst>
          </p:nvPr>
        </p:nvGraphicFramePr>
        <p:xfrm>
          <a:off x="3211799" y="2257748"/>
          <a:ext cx="1760612" cy="1441671"/>
        </p:xfrm>
        <a:graphic>
          <a:graphicData uri="http://schemas.openxmlformats.org/drawingml/2006/table">
            <a:tbl>
              <a:tblPr/>
              <a:tblGrid>
                <a:gridCol w="251516">
                  <a:extLst>
                    <a:ext uri="{9D8B030D-6E8A-4147-A177-3AD203B41FA5}">
                      <a16:colId xmlns:a16="http://schemas.microsoft.com/office/drawing/2014/main" val="20000"/>
                    </a:ext>
                  </a:extLst>
                </a:gridCol>
                <a:gridCol w="251516">
                  <a:extLst>
                    <a:ext uri="{9D8B030D-6E8A-4147-A177-3AD203B41FA5}">
                      <a16:colId xmlns:a16="http://schemas.microsoft.com/office/drawing/2014/main" val="20001"/>
                    </a:ext>
                  </a:extLst>
                </a:gridCol>
                <a:gridCol w="251516">
                  <a:extLst>
                    <a:ext uri="{9D8B030D-6E8A-4147-A177-3AD203B41FA5}">
                      <a16:colId xmlns:a16="http://schemas.microsoft.com/office/drawing/2014/main" val="20002"/>
                    </a:ext>
                  </a:extLst>
                </a:gridCol>
                <a:gridCol w="251516">
                  <a:extLst>
                    <a:ext uri="{9D8B030D-6E8A-4147-A177-3AD203B41FA5}">
                      <a16:colId xmlns:a16="http://schemas.microsoft.com/office/drawing/2014/main" val="20003"/>
                    </a:ext>
                  </a:extLst>
                </a:gridCol>
                <a:gridCol w="251516">
                  <a:extLst>
                    <a:ext uri="{9D8B030D-6E8A-4147-A177-3AD203B41FA5}">
                      <a16:colId xmlns:a16="http://schemas.microsoft.com/office/drawing/2014/main" val="20004"/>
                    </a:ext>
                  </a:extLst>
                </a:gridCol>
                <a:gridCol w="251516">
                  <a:extLst>
                    <a:ext uri="{9D8B030D-6E8A-4147-A177-3AD203B41FA5}">
                      <a16:colId xmlns:a16="http://schemas.microsoft.com/office/drawing/2014/main" val="20005"/>
                    </a:ext>
                  </a:extLst>
                </a:gridCol>
                <a:gridCol w="251516">
                  <a:extLst>
                    <a:ext uri="{9D8B030D-6E8A-4147-A177-3AD203B41FA5}">
                      <a16:colId xmlns:a16="http://schemas.microsoft.com/office/drawing/2014/main" val="20006"/>
                    </a:ext>
                  </a:extLst>
                </a:gridCol>
              </a:tblGrid>
              <a:tr h="205953">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595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595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595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595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595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595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6" name="Table 5">
            <a:extLst>
              <a:ext uri="{FF2B5EF4-FFF2-40B4-BE49-F238E27FC236}">
                <a16:creationId xmlns:a16="http://schemas.microsoft.com/office/drawing/2014/main" id="{AC7F398D-D0DC-5D07-C11A-71BEA22F27E4}"/>
              </a:ext>
            </a:extLst>
          </p:cNvPr>
          <p:cNvGraphicFramePr>
            <a:graphicFrameLocks noGrp="1"/>
          </p:cNvGraphicFramePr>
          <p:nvPr>
            <p:extLst>
              <p:ext uri="{D42A27DB-BD31-4B8C-83A1-F6EECF244321}">
                <p14:modId xmlns:p14="http://schemas.microsoft.com/office/powerpoint/2010/main" val="2562913220"/>
              </p:ext>
            </p:extLst>
          </p:nvPr>
        </p:nvGraphicFramePr>
        <p:xfrm>
          <a:off x="5138949" y="2227611"/>
          <a:ext cx="1614634" cy="1538488"/>
        </p:xfrm>
        <a:graphic>
          <a:graphicData uri="http://schemas.openxmlformats.org/drawingml/2006/table">
            <a:tbl>
              <a:tblPr/>
              <a:tblGrid>
                <a:gridCol w="230662">
                  <a:extLst>
                    <a:ext uri="{9D8B030D-6E8A-4147-A177-3AD203B41FA5}">
                      <a16:colId xmlns:a16="http://schemas.microsoft.com/office/drawing/2014/main" val="20000"/>
                    </a:ext>
                  </a:extLst>
                </a:gridCol>
                <a:gridCol w="230662">
                  <a:extLst>
                    <a:ext uri="{9D8B030D-6E8A-4147-A177-3AD203B41FA5}">
                      <a16:colId xmlns:a16="http://schemas.microsoft.com/office/drawing/2014/main" val="20001"/>
                    </a:ext>
                  </a:extLst>
                </a:gridCol>
                <a:gridCol w="230662">
                  <a:extLst>
                    <a:ext uri="{9D8B030D-6E8A-4147-A177-3AD203B41FA5}">
                      <a16:colId xmlns:a16="http://schemas.microsoft.com/office/drawing/2014/main" val="20002"/>
                    </a:ext>
                  </a:extLst>
                </a:gridCol>
                <a:gridCol w="230662">
                  <a:extLst>
                    <a:ext uri="{9D8B030D-6E8A-4147-A177-3AD203B41FA5}">
                      <a16:colId xmlns:a16="http://schemas.microsoft.com/office/drawing/2014/main" val="20003"/>
                    </a:ext>
                  </a:extLst>
                </a:gridCol>
                <a:gridCol w="230662">
                  <a:extLst>
                    <a:ext uri="{9D8B030D-6E8A-4147-A177-3AD203B41FA5}">
                      <a16:colId xmlns:a16="http://schemas.microsoft.com/office/drawing/2014/main" val="20004"/>
                    </a:ext>
                  </a:extLst>
                </a:gridCol>
                <a:gridCol w="230662">
                  <a:extLst>
                    <a:ext uri="{9D8B030D-6E8A-4147-A177-3AD203B41FA5}">
                      <a16:colId xmlns:a16="http://schemas.microsoft.com/office/drawing/2014/main" val="20005"/>
                    </a:ext>
                  </a:extLst>
                </a:gridCol>
                <a:gridCol w="230662">
                  <a:extLst>
                    <a:ext uri="{9D8B030D-6E8A-4147-A177-3AD203B41FA5}">
                      <a16:colId xmlns:a16="http://schemas.microsoft.com/office/drawing/2014/main" val="20006"/>
                    </a:ext>
                  </a:extLst>
                </a:gridCol>
              </a:tblGrid>
              <a:tr h="219784">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9784">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9784">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9784">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9784">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9784">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9784">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7" name="Table 6">
            <a:extLst>
              <a:ext uri="{FF2B5EF4-FFF2-40B4-BE49-F238E27FC236}">
                <a16:creationId xmlns:a16="http://schemas.microsoft.com/office/drawing/2014/main" id="{3897112F-A7E2-BE29-6B71-35F38BACB963}"/>
              </a:ext>
            </a:extLst>
          </p:cNvPr>
          <p:cNvGraphicFramePr>
            <a:graphicFrameLocks noGrp="1"/>
          </p:cNvGraphicFramePr>
          <p:nvPr>
            <p:extLst>
              <p:ext uri="{D42A27DB-BD31-4B8C-83A1-F6EECF244321}">
                <p14:modId xmlns:p14="http://schemas.microsoft.com/office/powerpoint/2010/main" val="3027980913"/>
              </p:ext>
            </p:extLst>
          </p:nvPr>
        </p:nvGraphicFramePr>
        <p:xfrm>
          <a:off x="7196671" y="3865976"/>
          <a:ext cx="2081037" cy="2008568"/>
        </p:xfrm>
        <a:graphic>
          <a:graphicData uri="http://schemas.openxmlformats.org/drawingml/2006/table">
            <a:tbl>
              <a:tblPr/>
              <a:tblGrid>
                <a:gridCol w="297917">
                  <a:extLst>
                    <a:ext uri="{9D8B030D-6E8A-4147-A177-3AD203B41FA5}">
                      <a16:colId xmlns:a16="http://schemas.microsoft.com/office/drawing/2014/main" val="20000"/>
                    </a:ext>
                  </a:extLst>
                </a:gridCol>
                <a:gridCol w="297917">
                  <a:extLst>
                    <a:ext uri="{9D8B030D-6E8A-4147-A177-3AD203B41FA5}">
                      <a16:colId xmlns:a16="http://schemas.microsoft.com/office/drawing/2014/main" val="20001"/>
                    </a:ext>
                  </a:extLst>
                </a:gridCol>
                <a:gridCol w="297917">
                  <a:extLst>
                    <a:ext uri="{9D8B030D-6E8A-4147-A177-3AD203B41FA5}">
                      <a16:colId xmlns:a16="http://schemas.microsoft.com/office/drawing/2014/main" val="20002"/>
                    </a:ext>
                  </a:extLst>
                </a:gridCol>
                <a:gridCol w="295726">
                  <a:extLst>
                    <a:ext uri="{9D8B030D-6E8A-4147-A177-3AD203B41FA5}">
                      <a16:colId xmlns:a16="http://schemas.microsoft.com/office/drawing/2014/main" val="20003"/>
                    </a:ext>
                  </a:extLst>
                </a:gridCol>
                <a:gridCol w="295726">
                  <a:extLst>
                    <a:ext uri="{9D8B030D-6E8A-4147-A177-3AD203B41FA5}">
                      <a16:colId xmlns:a16="http://schemas.microsoft.com/office/drawing/2014/main" val="20004"/>
                    </a:ext>
                  </a:extLst>
                </a:gridCol>
                <a:gridCol w="297917">
                  <a:extLst>
                    <a:ext uri="{9D8B030D-6E8A-4147-A177-3AD203B41FA5}">
                      <a16:colId xmlns:a16="http://schemas.microsoft.com/office/drawing/2014/main" val="20005"/>
                    </a:ext>
                  </a:extLst>
                </a:gridCol>
                <a:gridCol w="297917">
                  <a:extLst>
                    <a:ext uri="{9D8B030D-6E8A-4147-A177-3AD203B41FA5}">
                      <a16:colId xmlns:a16="http://schemas.microsoft.com/office/drawing/2014/main" val="20006"/>
                    </a:ext>
                  </a:extLst>
                </a:gridCol>
              </a:tblGrid>
              <a:tr h="134169">
                <a:tc>
                  <a:txBody>
                    <a:bodyPr/>
                    <a:lstStyle/>
                    <a:p>
                      <a:pPr algn="l" fontAlgn="b"/>
                      <a:endParaRPr lang="en-GB" sz="1100" b="0" i="0" u="none" strike="noStrike" dirty="0">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l" fontAlgn="b"/>
                      <a:r>
                        <a:rPr lang="en-GB" sz="1100" b="0" i="0" u="none" strike="noStrike">
                          <a:solidFill>
                            <a:srgbClr val="000000"/>
                          </a:solidFill>
                          <a:effectLst/>
                          <a:latin typeface="Calibri"/>
                        </a:rPr>
                        <a:t>Entrance</a:t>
                      </a:r>
                    </a:p>
                  </a:txBody>
                  <a:tcPr marL="9525" marR="9525" marT="9525" marB="0" anchor="b">
                    <a:lnL>
                      <a:noFill/>
                    </a:lnL>
                    <a:lnR>
                      <a:noFill/>
                    </a:lnR>
                    <a:lnT>
                      <a:noFill/>
                    </a:lnT>
                    <a:lnB>
                      <a:noFill/>
                    </a:lnB>
                  </a:tcPr>
                </a:tc>
                <a:tc hMerge="1">
                  <a:txBody>
                    <a:bodyPr/>
                    <a:lstStyle/>
                    <a:p>
                      <a:endParaRPr lang="en-GB"/>
                    </a:p>
                  </a:txBody>
                  <a:tcPr/>
                </a:tc>
                <a:tc>
                  <a:txBody>
                    <a:bodyPr/>
                    <a:lstStyle/>
                    <a:p>
                      <a:pPr algn="l" fontAlgn="b"/>
                      <a:endParaRPr lang="en-GB"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endParaRPr lang="en-GB" sz="11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endParaRPr lang="en-GB" sz="1100" b="0" i="0" u="none" strike="noStrike">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2"/>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endParaRPr lang="en-GB" sz="1100" b="0" i="0" u="none" strike="noStrike">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3"/>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endParaRPr lang="en-GB" sz="1100" b="0" i="0" u="none" strike="noStrike">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Exit</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5"/>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endParaRPr lang="en-GB" sz="1100" b="0" i="0" u="none" strike="noStrike">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6"/>
                  </a:ext>
                </a:extLst>
              </a:tr>
              <a:tr h="261629">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endParaRPr lang="en-GB" sz="11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7"/>
                  </a:ext>
                </a:extLst>
              </a:tr>
            </a:tbl>
          </a:graphicData>
        </a:graphic>
      </p:graphicFrame>
      <p:sp>
        <p:nvSpPr>
          <p:cNvPr id="8" name="TextBox 7">
            <a:extLst>
              <a:ext uri="{FF2B5EF4-FFF2-40B4-BE49-F238E27FC236}">
                <a16:creationId xmlns:a16="http://schemas.microsoft.com/office/drawing/2014/main" id="{424DA6E0-1239-FF48-9519-5A05407FFA7B}"/>
              </a:ext>
            </a:extLst>
          </p:cNvPr>
          <p:cNvSpPr txBox="1"/>
          <p:nvPr/>
        </p:nvSpPr>
        <p:spPr>
          <a:xfrm>
            <a:off x="7009247" y="2705373"/>
            <a:ext cx="2497063" cy="369332"/>
          </a:xfrm>
          <a:prstGeom prst="rect">
            <a:avLst/>
          </a:prstGeom>
          <a:noFill/>
        </p:spPr>
        <p:txBody>
          <a:bodyPr wrap="square" rtlCol="0">
            <a:spAutoFit/>
          </a:bodyPr>
          <a:lstStyle/>
          <a:p>
            <a:r>
              <a:rPr lang="en-GB" dirty="0"/>
              <a:t>…and so on to get:</a:t>
            </a:r>
          </a:p>
        </p:txBody>
      </p:sp>
    </p:spTree>
    <p:extLst>
      <p:ext uri="{BB962C8B-B14F-4D97-AF65-F5344CB8AC3E}">
        <p14:creationId xmlns:p14="http://schemas.microsoft.com/office/powerpoint/2010/main" val="238687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Binary Tree Algorithm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82296" indent="0">
              <a:buNone/>
            </a:pPr>
            <a:r>
              <a:rPr lang="en-GB" sz="2000" dirty="0"/>
              <a:t>Algorithm Instructions:</a:t>
            </a:r>
          </a:p>
          <a:p>
            <a:pPr marL="82296" indent="0">
              <a:buNone/>
            </a:pPr>
            <a:endParaRPr lang="en-GB" sz="2000" b="0" u="sng" dirty="0"/>
          </a:p>
          <a:p>
            <a:pPr marL="596646" indent="-514350">
              <a:buAutoNum type="arabicParenR"/>
            </a:pPr>
            <a:r>
              <a:rPr lang="en-GB" sz="2000" b="0" dirty="0"/>
              <a:t>Look at each cell in turn.</a:t>
            </a:r>
          </a:p>
          <a:p>
            <a:pPr marL="596646" indent="-514350">
              <a:buAutoNum type="arabicParenR"/>
            </a:pPr>
            <a:r>
              <a:rPr lang="en-GB" sz="2000" b="0" dirty="0"/>
              <a:t>Choose randomly whether to create a passage travelling north or west.</a:t>
            </a:r>
          </a:p>
          <a:p>
            <a:pPr marL="596646" indent="-514350">
              <a:buAutoNum type="arabicParenR"/>
            </a:pPr>
            <a:r>
              <a:rPr lang="en-GB" sz="2000" b="0" dirty="0"/>
              <a:t>Continue until all cells have been visited.</a:t>
            </a:r>
          </a:p>
          <a:p>
            <a:pPr marL="82296" indent="0">
              <a:buNone/>
            </a:pPr>
            <a:endParaRPr lang="en-GB" sz="2000" b="0" dirty="0"/>
          </a:p>
          <a:p>
            <a:pPr marL="82296" indent="0">
              <a:buNone/>
            </a:pPr>
            <a:r>
              <a:rPr lang="en-GB" sz="2000" b="0" i="1" u="sng" dirty="0"/>
              <a:t>Note:</a:t>
            </a:r>
            <a:r>
              <a:rPr lang="en-GB" sz="2000" b="0" i="1" dirty="0"/>
              <a:t> You are not allowed to exceed the boundaries of the grid (i.e. a solid line must remain around the grid).</a:t>
            </a:r>
            <a:endParaRPr lang="en-GB" sz="2000" b="0" i="1" u="sng" dirty="0"/>
          </a:p>
          <a:p>
            <a:pPr marL="0" indent="0">
              <a:buNone/>
            </a:pPr>
            <a:endParaRPr lang="en-US" dirty="0"/>
          </a:p>
        </p:txBody>
      </p:sp>
      <p:pic>
        <p:nvPicPr>
          <p:cNvPr id="4" name="Picture 2" descr="C:\Users\c1204691\AppData\Local\Microsoft\Windows\Temporary Internet Files\Content.IE5\3D7XP42S\MC900329243[1].wmf">
            <a:extLst>
              <a:ext uri="{FF2B5EF4-FFF2-40B4-BE49-F238E27FC236}">
                <a16:creationId xmlns:a16="http://schemas.microsoft.com/office/drawing/2014/main" id="{00F822B1-760D-5EC5-5FC6-9B26B31D4AF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21752" y="1421779"/>
            <a:ext cx="1751846" cy="1774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481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Example</a:t>
            </a:r>
          </a:p>
        </p:txBody>
      </p:sp>
      <p:graphicFrame>
        <p:nvGraphicFramePr>
          <p:cNvPr id="4" name="Table 3">
            <a:extLst>
              <a:ext uri="{FF2B5EF4-FFF2-40B4-BE49-F238E27FC236}">
                <a16:creationId xmlns:a16="http://schemas.microsoft.com/office/drawing/2014/main" id="{8A784809-0232-A232-F71A-CBDF0EA2D181}"/>
              </a:ext>
            </a:extLst>
          </p:cNvPr>
          <p:cNvGraphicFramePr>
            <a:graphicFrameLocks noGrp="1"/>
          </p:cNvGraphicFramePr>
          <p:nvPr>
            <p:extLst>
              <p:ext uri="{D42A27DB-BD31-4B8C-83A1-F6EECF244321}">
                <p14:modId xmlns:p14="http://schemas.microsoft.com/office/powerpoint/2010/main" val="1238501425"/>
              </p:ext>
            </p:extLst>
          </p:nvPr>
        </p:nvGraphicFramePr>
        <p:xfrm>
          <a:off x="1264489" y="2186079"/>
          <a:ext cx="1299890" cy="1103410"/>
        </p:xfrm>
        <a:graphic>
          <a:graphicData uri="http://schemas.openxmlformats.org/drawingml/2006/table">
            <a:tbl>
              <a:tblPr/>
              <a:tblGrid>
                <a:gridCol w="259978">
                  <a:extLst>
                    <a:ext uri="{9D8B030D-6E8A-4147-A177-3AD203B41FA5}">
                      <a16:colId xmlns:a16="http://schemas.microsoft.com/office/drawing/2014/main" val="20000"/>
                    </a:ext>
                  </a:extLst>
                </a:gridCol>
                <a:gridCol w="259978">
                  <a:extLst>
                    <a:ext uri="{9D8B030D-6E8A-4147-A177-3AD203B41FA5}">
                      <a16:colId xmlns:a16="http://schemas.microsoft.com/office/drawing/2014/main" val="20001"/>
                    </a:ext>
                  </a:extLst>
                </a:gridCol>
                <a:gridCol w="259978">
                  <a:extLst>
                    <a:ext uri="{9D8B030D-6E8A-4147-A177-3AD203B41FA5}">
                      <a16:colId xmlns:a16="http://schemas.microsoft.com/office/drawing/2014/main" val="20002"/>
                    </a:ext>
                  </a:extLst>
                </a:gridCol>
                <a:gridCol w="259978">
                  <a:extLst>
                    <a:ext uri="{9D8B030D-6E8A-4147-A177-3AD203B41FA5}">
                      <a16:colId xmlns:a16="http://schemas.microsoft.com/office/drawing/2014/main" val="20003"/>
                    </a:ext>
                  </a:extLst>
                </a:gridCol>
                <a:gridCol w="259978">
                  <a:extLst>
                    <a:ext uri="{9D8B030D-6E8A-4147-A177-3AD203B41FA5}">
                      <a16:colId xmlns:a16="http://schemas.microsoft.com/office/drawing/2014/main" val="20004"/>
                    </a:ext>
                  </a:extLst>
                </a:gridCol>
              </a:tblGrid>
              <a:tr h="220682">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graphicFrame>
        <p:nvGraphicFramePr>
          <p:cNvPr id="5" name="Table 4">
            <a:extLst>
              <a:ext uri="{FF2B5EF4-FFF2-40B4-BE49-F238E27FC236}">
                <a16:creationId xmlns:a16="http://schemas.microsoft.com/office/drawing/2014/main" id="{9770A5A0-2BF5-70D4-553D-FF766792C128}"/>
              </a:ext>
            </a:extLst>
          </p:cNvPr>
          <p:cNvGraphicFramePr>
            <a:graphicFrameLocks noGrp="1"/>
          </p:cNvGraphicFramePr>
          <p:nvPr>
            <p:extLst>
              <p:ext uri="{D42A27DB-BD31-4B8C-83A1-F6EECF244321}">
                <p14:modId xmlns:p14="http://schemas.microsoft.com/office/powerpoint/2010/main" val="4007365592"/>
              </p:ext>
            </p:extLst>
          </p:nvPr>
        </p:nvGraphicFramePr>
        <p:xfrm>
          <a:off x="2978988" y="2186079"/>
          <a:ext cx="1275855" cy="1103410"/>
        </p:xfrm>
        <a:graphic>
          <a:graphicData uri="http://schemas.openxmlformats.org/drawingml/2006/table">
            <a:tbl>
              <a:tblPr/>
              <a:tblGrid>
                <a:gridCol w="255171">
                  <a:extLst>
                    <a:ext uri="{9D8B030D-6E8A-4147-A177-3AD203B41FA5}">
                      <a16:colId xmlns:a16="http://schemas.microsoft.com/office/drawing/2014/main" val="20000"/>
                    </a:ext>
                  </a:extLst>
                </a:gridCol>
                <a:gridCol w="255171">
                  <a:extLst>
                    <a:ext uri="{9D8B030D-6E8A-4147-A177-3AD203B41FA5}">
                      <a16:colId xmlns:a16="http://schemas.microsoft.com/office/drawing/2014/main" val="20001"/>
                    </a:ext>
                  </a:extLst>
                </a:gridCol>
                <a:gridCol w="255171">
                  <a:extLst>
                    <a:ext uri="{9D8B030D-6E8A-4147-A177-3AD203B41FA5}">
                      <a16:colId xmlns:a16="http://schemas.microsoft.com/office/drawing/2014/main" val="20002"/>
                    </a:ext>
                  </a:extLst>
                </a:gridCol>
                <a:gridCol w="255171">
                  <a:extLst>
                    <a:ext uri="{9D8B030D-6E8A-4147-A177-3AD203B41FA5}">
                      <a16:colId xmlns:a16="http://schemas.microsoft.com/office/drawing/2014/main" val="20003"/>
                    </a:ext>
                  </a:extLst>
                </a:gridCol>
                <a:gridCol w="255171">
                  <a:extLst>
                    <a:ext uri="{9D8B030D-6E8A-4147-A177-3AD203B41FA5}">
                      <a16:colId xmlns:a16="http://schemas.microsoft.com/office/drawing/2014/main" val="20004"/>
                    </a:ext>
                  </a:extLst>
                </a:gridCol>
              </a:tblGrid>
              <a:tr h="220682">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3"/>
                  </a:ext>
                </a:extLst>
              </a:tr>
              <a:tr h="2206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graphicFrame>
        <p:nvGraphicFramePr>
          <p:cNvPr id="6" name="Table 5">
            <a:extLst>
              <a:ext uri="{FF2B5EF4-FFF2-40B4-BE49-F238E27FC236}">
                <a16:creationId xmlns:a16="http://schemas.microsoft.com/office/drawing/2014/main" id="{E39248AA-35E0-F3CB-793E-E83203993220}"/>
              </a:ext>
            </a:extLst>
          </p:cNvPr>
          <p:cNvGraphicFramePr>
            <a:graphicFrameLocks noGrp="1"/>
          </p:cNvGraphicFramePr>
          <p:nvPr>
            <p:extLst>
              <p:ext uri="{D42A27DB-BD31-4B8C-83A1-F6EECF244321}">
                <p14:modId xmlns:p14="http://schemas.microsoft.com/office/powerpoint/2010/main" val="2789782474"/>
              </p:ext>
            </p:extLst>
          </p:nvPr>
        </p:nvGraphicFramePr>
        <p:xfrm>
          <a:off x="6177529" y="2200563"/>
          <a:ext cx="1230585" cy="1099940"/>
        </p:xfrm>
        <a:graphic>
          <a:graphicData uri="http://schemas.openxmlformats.org/drawingml/2006/table">
            <a:tbl>
              <a:tblPr/>
              <a:tblGrid>
                <a:gridCol w="246117">
                  <a:extLst>
                    <a:ext uri="{9D8B030D-6E8A-4147-A177-3AD203B41FA5}">
                      <a16:colId xmlns:a16="http://schemas.microsoft.com/office/drawing/2014/main" val="20000"/>
                    </a:ext>
                  </a:extLst>
                </a:gridCol>
                <a:gridCol w="246117">
                  <a:extLst>
                    <a:ext uri="{9D8B030D-6E8A-4147-A177-3AD203B41FA5}">
                      <a16:colId xmlns:a16="http://schemas.microsoft.com/office/drawing/2014/main" val="20001"/>
                    </a:ext>
                  </a:extLst>
                </a:gridCol>
                <a:gridCol w="246117">
                  <a:extLst>
                    <a:ext uri="{9D8B030D-6E8A-4147-A177-3AD203B41FA5}">
                      <a16:colId xmlns:a16="http://schemas.microsoft.com/office/drawing/2014/main" val="20002"/>
                    </a:ext>
                  </a:extLst>
                </a:gridCol>
                <a:gridCol w="246117">
                  <a:extLst>
                    <a:ext uri="{9D8B030D-6E8A-4147-A177-3AD203B41FA5}">
                      <a16:colId xmlns:a16="http://schemas.microsoft.com/office/drawing/2014/main" val="20003"/>
                    </a:ext>
                  </a:extLst>
                </a:gridCol>
                <a:gridCol w="246117">
                  <a:extLst>
                    <a:ext uri="{9D8B030D-6E8A-4147-A177-3AD203B41FA5}">
                      <a16:colId xmlns:a16="http://schemas.microsoft.com/office/drawing/2014/main" val="20004"/>
                    </a:ext>
                  </a:extLst>
                </a:gridCol>
              </a:tblGrid>
              <a:tr h="219988">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998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998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998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3"/>
                  </a:ext>
                </a:extLst>
              </a:tr>
              <a:tr h="21998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graphicFrame>
        <p:nvGraphicFramePr>
          <p:cNvPr id="7" name="Table 6">
            <a:extLst>
              <a:ext uri="{FF2B5EF4-FFF2-40B4-BE49-F238E27FC236}">
                <a16:creationId xmlns:a16="http://schemas.microsoft.com/office/drawing/2014/main" id="{3E30F9AF-77EB-C7D4-72ED-A1245A139B48}"/>
              </a:ext>
            </a:extLst>
          </p:cNvPr>
          <p:cNvGraphicFramePr>
            <a:graphicFrameLocks noGrp="1"/>
          </p:cNvGraphicFramePr>
          <p:nvPr>
            <p:extLst>
              <p:ext uri="{D42A27DB-BD31-4B8C-83A1-F6EECF244321}">
                <p14:modId xmlns:p14="http://schemas.microsoft.com/office/powerpoint/2010/main" val="1457266514"/>
              </p:ext>
            </p:extLst>
          </p:nvPr>
        </p:nvGraphicFramePr>
        <p:xfrm>
          <a:off x="4569663" y="2186079"/>
          <a:ext cx="1280395" cy="1093885"/>
        </p:xfrm>
        <a:graphic>
          <a:graphicData uri="http://schemas.openxmlformats.org/drawingml/2006/table">
            <a:tbl>
              <a:tblPr/>
              <a:tblGrid>
                <a:gridCol w="256079">
                  <a:extLst>
                    <a:ext uri="{9D8B030D-6E8A-4147-A177-3AD203B41FA5}">
                      <a16:colId xmlns:a16="http://schemas.microsoft.com/office/drawing/2014/main" val="20000"/>
                    </a:ext>
                  </a:extLst>
                </a:gridCol>
                <a:gridCol w="256079">
                  <a:extLst>
                    <a:ext uri="{9D8B030D-6E8A-4147-A177-3AD203B41FA5}">
                      <a16:colId xmlns:a16="http://schemas.microsoft.com/office/drawing/2014/main" val="20001"/>
                    </a:ext>
                  </a:extLst>
                </a:gridCol>
                <a:gridCol w="256079">
                  <a:extLst>
                    <a:ext uri="{9D8B030D-6E8A-4147-A177-3AD203B41FA5}">
                      <a16:colId xmlns:a16="http://schemas.microsoft.com/office/drawing/2014/main" val="20002"/>
                    </a:ext>
                  </a:extLst>
                </a:gridCol>
                <a:gridCol w="256079">
                  <a:extLst>
                    <a:ext uri="{9D8B030D-6E8A-4147-A177-3AD203B41FA5}">
                      <a16:colId xmlns:a16="http://schemas.microsoft.com/office/drawing/2014/main" val="20003"/>
                    </a:ext>
                  </a:extLst>
                </a:gridCol>
                <a:gridCol w="256079">
                  <a:extLst>
                    <a:ext uri="{9D8B030D-6E8A-4147-A177-3AD203B41FA5}">
                      <a16:colId xmlns:a16="http://schemas.microsoft.com/office/drawing/2014/main" val="20004"/>
                    </a:ext>
                  </a:extLst>
                </a:gridCol>
              </a:tblGrid>
              <a:tr h="218777">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877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877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877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3"/>
                  </a:ext>
                </a:extLst>
              </a:tr>
              <a:tr h="218777">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graphicFrame>
        <p:nvGraphicFramePr>
          <p:cNvPr id="8" name="Table 7">
            <a:extLst>
              <a:ext uri="{FF2B5EF4-FFF2-40B4-BE49-F238E27FC236}">
                <a16:creationId xmlns:a16="http://schemas.microsoft.com/office/drawing/2014/main" id="{B4B6AF0F-9D50-94CF-7CB7-EA0A1F60938E}"/>
              </a:ext>
            </a:extLst>
          </p:cNvPr>
          <p:cNvGraphicFramePr>
            <a:graphicFrameLocks noGrp="1"/>
          </p:cNvGraphicFramePr>
          <p:nvPr>
            <p:extLst>
              <p:ext uri="{D42A27DB-BD31-4B8C-83A1-F6EECF244321}">
                <p14:modId xmlns:p14="http://schemas.microsoft.com/office/powerpoint/2010/main" val="4092861234"/>
              </p:ext>
            </p:extLst>
          </p:nvPr>
        </p:nvGraphicFramePr>
        <p:xfrm>
          <a:off x="1276693" y="3810289"/>
          <a:ext cx="1311770" cy="1147565"/>
        </p:xfrm>
        <a:graphic>
          <a:graphicData uri="http://schemas.openxmlformats.org/drawingml/2006/table">
            <a:tbl>
              <a:tblPr/>
              <a:tblGrid>
                <a:gridCol w="262354">
                  <a:extLst>
                    <a:ext uri="{9D8B030D-6E8A-4147-A177-3AD203B41FA5}">
                      <a16:colId xmlns:a16="http://schemas.microsoft.com/office/drawing/2014/main" val="20000"/>
                    </a:ext>
                  </a:extLst>
                </a:gridCol>
                <a:gridCol w="262354">
                  <a:extLst>
                    <a:ext uri="{9D8B030D-6E8A-4147-A177-3AD203B41FA5}">
                      <a16:colId xmlns:a16="http://schemas.microsoft.com/office/drawing/2014/main" val="20001"/>
                    </a:ext>
                  </a:extLst>
                </a:gridCol>
                <a:gridCol w="262354">
                  <a:extLst>
                    <a:ext uri="{9D8B030D-6E8A-4147-A177-3AD203B41FA5}">
                      <a16:colId xmlns:a16="http://schemas.microsoft.com/office/drawing/2014/main" val="20002"/>
                    </a:ext>
                  </a:extLst>
                </a:gridCol>
                <a:gridCol w="262354">
                  <a:extLst>
                    <a:ext uri="{9D8B030D-6E8A-4147-A177-3AD203B41FA5}">
                      <a16:colId xmlns:a16="http://schemas.microsoft.com/office/drawing/2014/main" val="20003"/>
                    </a:ext>
                  </a:extLst>
                </a:gridCol>
                <a:gridCol w="262354">
                  <a:extLst>
                    <a:ext uri="{9D8B030D-6E8A-4147-A177-3AD203B41FA5}">
                      <a16:colId xmlns:a16="http://schemas.microsoft.com/office/drawing/2014/main" val="20004"/>
                    </a:ext>
                  </a:extLst>
                </a:gridCol>
              </a:tblGrid>
              <a:tr h="229513">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951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951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2951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3"/>
                  </a:ext>
                </a:extLst>
              </a:tr>
              <a:tr h="229513">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graphicFrame>
        <p:nvGraphicFramePr>
          <p:cNvPr id="9" name="Table 8">
            <a:extLst>
              <a:ext uri="{FF2B5EF4-FFF2-40B4-BE49-F238E27FC236}">
                <a16:creationId xmlns:a16="http://schemas.microsoft.com/office/drawing/2014/main" id="{7D739E9D-0000-956A-8C1E-2382123CCECB}"/>
              </a:ext>
            </a:extLst>
          </p:cNvPr>
          <p:cNvGraphicFramePr>
            <a:graphicFrameLocks noGrp="1"/>
          </p:cNvGraphicFramePr>
          <p:nvPr>
            <p:extLst>
              <p:ext uri="{D42A27DB-BD31-4B8C-83A1-F6EECF244321}">
                <p14:modId xmlns:p14="http://schemas.microsoft.com/office/powerpoint/2010/main" val="740391910"/>
              </p:ext>
            </p:extLst>
          </p:nvPr>
        </p:nvGraphicFramePr>
        <p:xfrm>
          <a:off x="3043357" y="3824378"/>
          <a:ext cx="1316755" cy="1128910"/>
        </p:xfrm>
        <a:graphic>
          <a:graphicData uri="http://schemas.openxmlformats.org/drawingml/2006/table">
            <a:tbl>
              <a:tblPr/>
              <a:tblGrid>
                <a:gridCol w="263351">
                  <a:extLst>
                    <a:ext uri="{9D8B030D-6E8A-4147-A177-3AD203B41FA5}">
                      <a16:colId xmlns:a16="http://schemas.microsoft.com/office/drawing/2014/main" val="20000"/>
                    </a:ext>
                  </a:extLst>
                </a:gridCol>
                <a:gridCol w="263351">
                  <a:extLst>
                    <a:ext uri="{9D8B030D-6E8A-4147-A177-3AD203B41FA5}">
                      <a16:colId xmlns:a16="http://schemas.microsoft.com/office/drawing/2014/main" val="20001"/>
                    </a:ext>
                  </a:extLst>
                </a:gridCol>
                <a:gridCol w="263351">
                  <a:extLst>
                    <a:ext uri="{9D8B030D-6E8A-4147-A177-3AD203B41FA5}">
                      <a16:colId xmlns:a16="http://schemas.microsoft.com/office/drawing/2014/main" val="20002"/>
                    </a:ext>
                  </a:extLst>
                </a:gridCol>
                <a:gridCol w="263351">
                  <a:extLst>
                    <a:ext uri="{9D8B030D-6E8A-4147-A177-3AD203B41FA5}">
                      <a16:colId xmlns:a16="http://schemas.microsoft.com/office/drawing/2014/main" val="20003"/>
                    </a:ext>
                  </a:extLst>
                </a:gridCol>
                <a:gridCol w="263351">
                  <a:extLst>
                    <a:ext uri="{9D8B030D-6E8A-4147-A177-3AD203B41FA5}">
                      <a16:colId xmlns:a16="http://schemas.microsoft.com/office/drawing/2014/main" val="20004"/>
                    </a:ext>
                  </a:extLst>
                </a:gridCol>
              </a:tblGrid>
              <a:tr h="225782">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57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57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257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3"/>
                  </a:ext>
                </a:extLst>
              </a:tr>
              <a:tr h="225782">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graphicFrame>
        <p:nvGraphicFramePr>
          <p:cNvPr id="10" name="Table 9">
            <a:extLst>
              <a:ext uri="{FF2B5EF4-FFF2-40B4-BE49-F238E27FC236}">
                <a16:creationId xmlns:a16="http://schemas.microsoft.com/office/drawing/2014/main" id="{F3F4B658-244F-7803-CFE2-68C4A8C49224}"/>
              </a:ext>
            </a:extLst>
          </p:cNvPr>
          <p:cNvGraphicFramePr>
            <a:graphicFrameLocks noGrp="1"/>
          </p:cNvGraphicFramePr>
          <p:nvPr>
            <p:extLst>
              <p:ext uri="{D42A27DB-BD31-4B8C-83A1-F6EECF244321}">
                <p14:modId xmlns:p14="http://schemas.microsoft.com/office/powerpoint/2010/main" val="2039476150"/>
              </p:ext>
            </p:extLst>
          </p:nvPr>
        </p:nvGraphicFramePr>
        <p:xfrm>
          <a:off x="6496393" y="3502412"/>
          <a:ext cx="2159000" cy="1857375"/>
        </p:xfrm>
        <a:graphic>
          <a:graphicData uri="http://schemas.openxmlformats.org/drawingml/2006/table">
            <a:tbl>
              <a:tblPr/>
              <a:tblGrid>
                <a:gridCol w="431800">
                  <a:extLst>
                    <a:ext uri="{9D8B030D-6E8A-4147-A177-3AD203B41FA5}">
                      <a16:colId xmlns:a16="http://schemas.microsoft.com/office/drawing/2014/main" val="20000"/>
                    </a:ext>
                  </a:extLst>
                </a:gridCol>
                <a:gridCol w="431800">
                  <a:extLst>
                    <a:ext uri="{9D8B030D-6E8A-4147-A177-3AD203B41FA5}">
                      <a16:colId xmlns:a16="http://schemas.microsoft.com/office/drawing/2014/main" val="20001"/>
                    </a:ext>
                  </a:extLst>
                </a:gridCol>
                <a:gridCol w="431800">
                  <a:extLst>
                    <a:ext uri="{9D8B030D-6E8A-4147-A177-3AD203B41FA5}">
                      <a16:colId xmlns:a16="http://schemas.microsoft.com/office/drawing/2014/main" val="20002"/>
                    </a:ext>
                  </a:extLst>
                </a:gridCol>
                <a:gridCol w="431800">
                  <a:extLst>
                    <a:ext uri="{9D8B030D-6E8A-4147-A177-3AD203B41FA5}">
                      <a16:colId xmlns:a16="http://schemas.microsoft.com/office/drawing/2014/main" val="20003"/>
                    </a:ext>
                  </a:extLst>
                </a:gridCol>
                <a:gridCol w="431800">
                  <a:extLst>
                    <a:ext uri="{9D8B030D-6E8A-4147-A177-3AD203B41FA5}">
                      <a16:colId xmlns:a16="http://schemas.microsoft.com/office/drawing/2014/main" val="20004"/>
                    </a:ext>
                  </a:extLst>
                </a:gridCol>
              </a:tblGrid>
              <a:tr h="371475">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37147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1"/>
                  </a:ext>
                </a:extLst>
              </a:tr>
              <a:tr h="37147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2"/>
                  </a:ext>
                </a:extLst>
              </a:tr>
              <a:tr h="37147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3"/>
                  </a:ext>
                </a:extLst>
              </a:tr>
              <a:tr h="371475">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sp>
        <p:nvSpPr>
          <p:cNvPr id="11" name="TextBox 10">
            <a:extLst>
              <a:ext uri="{FF2B5EF4-FFF2-40B4-BE49-F238E27FC236}">
                <a16:creationId xmlns:a16="http://schemas.microsoft.com/office/drawing/2014/main" id="{6E46B54B-0E53-1BC4-C0F9-FCAAEE39BF8B}"/>
              </a:ext>
            </a:extLst>
          </p:cNvPr>
          <p:cNvSpPr txBox="1"/>
          <p:nvPr/>
        </p:nvSpPr>
        <p:spPr>
          <a:xfrm>
            <a:off x="4502989" y="4049529"/>
            <a:ext cx="2497063" cy="369332"/>
          </a:xfrm>
          <a:prstGeom prst="rect">
            <a:avLst/>
          </a:prstGeom>
          <a:noFill/>
        </p:spPr>
        <p:txBody>
          <a:bodyPr wrap="square" rtlCol="0">
            <a:spAutoFit/>
          </a:bodyPr>
          <a:lstStyle/>
          <a:p>
            <a:r>
              <a:rPr lang="en-GB" dirty="0"/>
              <a:t>…and so on to get:</a:t>
            </a:r>
          </a:p>
        </p:txBody>
      </p:sp>
    </p:spTree>
    <p:extLst>
      <p:ext uri="{BB962C8B-B14F-4D97-AF65-F5344CB8AC3E}">
        <p14:creationId xmlns:p14="http://schemas.microsoft.com/office/powerpoint/2010/main" val="250973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75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75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Making the Maze Numerical</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425196" indent="-342900"/>
            <a:r>
              <a:rPr lang="en-GB" sz="2000" b="0" dirty="0"/>
              <a:t>Now that the maze has been created, we must add in a start point, end point and some numbers around the maze. </a:t>
            </a:r>
          </a:p>
          <a:p>
            <a:pPr marL="425196" indent="-342900"/>
            <a:endParaRPr lang="en-GB" sz="2000" b="0" dirty="0"/>
          </a:p>
          <a:p>
            <a:pPr marL="425196" indent="-342900"/>
            <a:r>
              <a:rPr lang="en-GB" sz="2000" b="0" dirty="0"/>
              <a:t>The challenge is for the user to travel from the start to the end, “picking up numbers” along the way, in order to total exactly 20 in the least number of steps possible.</a:t>
            </a:r>
          </a:p>
          <a:p>
            <a:endParaRPr lang="en-US" dirty="0"/>
          </a:p>
        </p:txBody>
      </p:sp>
    </p:spTree>
    <p:extLst>
      <p:ext uri="{BB962C8B-B14F-4D97-AF65-F5344CB8AC3E}">
        <p14:creationId xmlns:p14="http://schemas.microsoft.com/office/powerpoint/2010/main" val="2980719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US" dirty="0"/>
              <a:t>Using our maze from the previous example, we have:</a:t>
            </a:r>
          </a:p>
        </p:txBody>
      </p:sp>
      <p:graphicFrame>
        <p:nvGraphicFramePr>
          <p:cNvPr id="4" name="Table 3">
            <a:extLst>
              <a:ext uri="{FF2B5EF4-FFF2-40B4-BE49-F238E27FC236}">
                <a16:creationId xmlns:a16="http://schemas.microsoft.com/office/drawing/2014/main" id="{CDCC0ADB-1357-B318-03EF-9F106229AA22}"/>
              </a:ext>
            </a:extLst>
          </p:cNvPr>
          <p:cNvGraphicFramePr>
            <a:graphicFrameLocks noGrp="1"/>
          </p:cNvGraphicFramePr>
          <p:nvPr>
            <p:extLst>
              <p:ext uri="{D42A27DB-BD31-4B8C-83A1-F6EECF244321}">
                <p14:modId xmlns:p14="http://schemas.microsoft.com/office/powerpoint/2010/main" val="1435685813"/>
              </p:ext>
            </p:extLst>
          </p:nvPr>
        </p:nvGraphicFramePr>
        <p:xfrm>
          <a:off x="2097121" y="3308070"/>
          <a:ext cx="2737545" cy="2751140"/>
        </p:xfrm>
        <a:graphic>
          <a:graphicData uri="http://schemas.openxmlformats.org/drawingml/2006/table">
            <a:tbl>
              <a:tblPr/>
              <a:tblGrid>
                <a:gridCol w="547509">
                  <a:extLst>
                    <a:ext uri="{9D8B030D-6E8A-4147-A177-3AD203B41FA5}">
                      <a16:colId xmlns:a16="http://schemas.microsoft.com/office/drawing/2014/main" val="20000"/>
                    </a:ext>
                  </a:extLst>
                </a:gridCol>
                <a:gridCol w="547509">
                  <a:extLst>
                    <a:ext uri="{9D8B030D-6E8A-4147-A177-3AD203B41FA5}">
                      <a16:colId xmlns:a16="http://schemas.microsoft.com/office/drawing/2014/main" val="20001"/>
                    </a:ext>
                  </a:extLst>
                </a:gridCol>
                <a:gridCol w="547509">
                  <a:extLst>
                    <a:ext uri="{9D8B030D-6E8A-4147-A177-3AD203B41FA5}">
                      <a16:colId xmlns:a16="http://schemas.microsoft.com/office/drawing/2014/main" val="20002"/>
                    </a:ext>
                  </a:extLst>
                </a:gridCol>
                <a:gridCol w="547509">
                  <a:extLst>
                    <a:ext uri="{9D8B030D-6E8A-4147-A177-3AD203B41FA5}">
                      <a16:colId xmlns:a16="http://schemas.microsoft.com/office/drawing/2014/main" val="20003"/>
                    </a:ext>
                  </a:extLst>
                </a:gridCol>
                <a:gridCol w="547509">
                  <a:extLst>
                    <a:ext uri="{9D8B030D-6E8A-4147-A177-3AD203B41FA5}">
                      <a16:colId xmlns:a16="http://schemas.microsoft.com/office/drawing/2014/main" val="20004"/>
                    </a:ext>
                  </a:extLst>
                </a:gridCol>
              </a:tblGrid>
              <a:tr h="550228">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0"/>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a:noFill/>
                    </a:lnT>
                    <a:lnB>
                      <a:noFill/>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extLst>
                  <a:ext uri="{0D108BD9-81ED-4DB2-BD59-A6C34878D82A}">
                    <a16:rowId xmlns:a16="http://schemas.microsoft.com/office/drawing/2014/main" val="10001"/>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2"/>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00B0F0"/>
                    </a:solidFill>
                  </a:tcPr>
                </a:tc>
                <a:extLst>
                  <a:ext uri="{0D108BD9-81ED-4DB2-BD59-A6C34878D82A}">
                    <a16:rowId xmlns:a16="http://schemas.microsoft.com/office/drawing/2014/main" val="10003"/>
                  </a:ext>
                </a:extLst>
              </a:tr>
              <a:tr h="550228">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l" fontAlgn="b"/>
                      <a:r>
                        <a:rPr lang="en-GB"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10004"/>
                  </a:ext>
                </a:extLst>
              </a:tr>
            </a:tbl>
          </a:graphicData>
        </a:graphic>
      </p:graphicFrame>
      <p:sp>
        <p:nvSpPr>
          <p:cNvPr id="5" name="TextBox 4">
            <a:extLst>
              <a:ext uri="{FF2B5EF4-FFF2-40B4-BE49-F238E27FC236}">
                <a16:creationId xmlns:a16="http://schemas.microsoft.com/office/drawing/2014/main" id="{A8BE6E6C-A10B-4C92-0A0B-46FE612CDF23}"/>
              </a:ext>
            </a:extLst>
          </p:cNvPr>
          <p:cNvSpPr txBox="1"/>
          <p:nvPr/>
        </p:nvSpPr>
        <p:spPr>
          <a:xfrm>
            <a:off x="3794959" y="4590094"/>
            <a:ext cx="432048" cy="369332"/>
          </a:xfrm>
          <a:prstGeom prst="rect">
            <a:avLst/>
          </a:prstGeom>
          <a:noFill/>
        </p:spPr>
        <p:txBody>
          <a:bodyPr wrap="square" rtlCol="0">
            <a:spAutoFit/>
          </a:bodyPr>
          <a:lstStyle/>
          <a:p>
            <a:pPr algn="ctr"/>
            <a:r>
              <a:rPr lang="en-GB" b="1" dirty="0"/>
              <a:t>5</a:t>
            </a:r>
          </a:p>
        </p:txBody>
      </p:sp>
      <p:sp>
        <p:nvSpPr>
          <p:cNvPr id="6" name="TextBox 5">
            <a:extLst>
              <a:ext uri="{FF2B5EF4-FFF2-40B4-BE49-F238E27FC236}">
                <a16:creationId xmlns:a16="http://schemas.microsoft.com/office/drawing/2014/main" id="{7360A42C-E26C-D41E-CCEF-8CCA47110751}"/>
              </a:ext>
            </a:extLst>
          </p:cNvPr>
          <p:cNvSpPr txBox="1"/>
          <p:nvPr/>
        </p:nvSpPr>
        <p:spPr>
          <a:xfrm>
            <a:off x="2611069" y="4033694"/>
            <a:ext cx="504056" cy="369332"/>
          </a:xfrm>
          <a:prstGeom prst="rect">
            <a:avLst/>
          </a:prstGeom>
          <a:noFill/>
        </p:spPr>
        <p:txBody>
          <a:bodyPr wrap="square" rtlCol="0">
            <a:spAutoFit/>
          </a:bodyPr>
          <a:lstStyle/>
          <a:p>
            <a:pPr algn="ctr"/>
            <a:r>
              <a:rPr lang="en-GB" b="1" dirty="0"/>
              <a:t>6</a:t>
            </a:r>
          </a:p>
        </p:txBody>
      </p:sp>
      <p:sp>
        <p:nvSpPr>
          <p:cNvPr id="7" name="TextBox 6">
            <a:extLst>
              <a:ext uri="{FF2B5EF4-FFF2-40B4-BE49-F238E27FC236}">
                <a16:creationId xmlns:a16="http://schemas.microsoft.com/office/drawing/2014/main" id="{518A2931-A458-C467-EBC3-91C3C1A008AB}"/>
              </a:ext>
            </a:extLst>
          </p:cNvPr>
          <p:cNvSpPr txBox="1"/>
          <p:nvPr/>
        </p:nvSpPr>
        <p:spPr>
          <a:xfrm>
            <a:off x="3253417" y="4033694"/>
            <a:ext cx="504056" cy="369332"/>
          </a:xfrm>
          <a:prstGeom prst="rect">
            <a:avLst/>
          </a:prstGeom>
          <a:noFill/>
        </p:spPr>
        <p:txBody>
          <a:bodyPr wrap="square" rtlCol="0">
            <a:spAutoFit/>
          </a:bodyPr>
          <a:lstStyle/>
          <a:p>
            <a:pPr algn="ctr"/>
            <a:r>
              <a:rPr lang="en-GB" b="1" dirty="0"/>
              <a:t>10</a:t>
            </a:r>
          </a:p>
        </p:txBody>
      </p:sp>
      <p:sp>
        <p:nvSpPr>
          <p:cNvPr id="8" name="TextBox 7">
            <a:extLst>
              <a:ext uri="{FF2B5EF4-FFF2-40B4-BE49-F238E27FC236}">
                <a16:creationId xmlns:a16="http://schemas.microsoft.com/office/drawing/2014/main" id="{4DDC7F53-A7A7-7CAC-6321-0C5E3F597CA1}"/>
              </a:ext>
            </a:extLst>
          </p:cNvPr>
          <p:cNvSpPr txBox="1"/>
          <p:nvPr/>
        </p:nvSpPr>
        <p:spPr>
          <a:xfrm>
            <a:off x="2681097" y="3457630"/>
            <a:ext cx="504056" cy="369332"/>
          </a:xfrm>
          <a:prstGeom prst="rect">
            <a:avLst/>
          </a:prstGeom>
          <a:noFill/>
        </p:spPr>
        <p:txBody>
          <a:bodyPr wrap="square" rtlCol="0">
            <a:spAutoFit/>
          </a:bodyPr>
          <a:lstStyle/>
          <a:p>
            <a:pPr algn="ctr"/>
            <a:r>
              <a:rPr lang="en-GB" b="1" dirty="0"/>
              <a:t>4</a:t>
            </a:r>
          </a:p>
        </p:txBody>
      </p:sp>
      <p:sp>
        <p:nvSpPr>
          <p:cNvPr id="9" name="TextBox 8">
            <a:extLst>
              <a:ext uri="{FF2B5EF4-FFF2-40B4-BE49-F238E27FC236}">
                <a16:creationId xmlns:a16="http://schemas.microsoft.com/office/drawing/2014/main" id="{A3BE1FBD-4A10-C40F-9BBC-BBC665600612}"/>
              </a:ext>
            </a:extLst>
          </p:cNvPr>
          <p:cNvSpPr txBox="1"/>
          <p:nvPr/>
        </p:nvSpPr>
        <p:spPr>
          <a:xfrm>
            <a:off x="4339261" y="3457630"/>
            <a:ext cx="432048" cy="369332"/>
          </a:xfrm>
          <a:prstGeom prst="rect">
            <a:avLst/>
          </a:prstGeom>
          <a:noFill/>
        </p:spPr>
        <p:txBody>
          <a:bodyPr wrap="square" rtlCol="0">
            <a:spAutoFit/>
          </a:bodyPr>
          <a:lstStyle/>
          <a:p>
            <a:pPr algn="ctr"/>
            <a:r>
              <a:rPr lang="en-GB" b="1" dirty="0"/>
              <a:t>6</a:t>
            </a:r>
          </a:p>
        </p:txBody>
      </p:sp>
      <p:sp>
        <p:nvSpPr>
          <p:cNvPr id="10" name="TextBox 9">
            <a:extLst>
              <a:ext uri="{FF2B5EF4-FFF2-40B4-BE49-F238E27FC236}">
                <a16:creationId xmlns:a16="http://schemas.microsoft.com/office/drawing/2014/main" id="{246B94C1-0B54-D5BC-FED7-6CD38CB3A53F}"/>
              </a:ext>
            </a:extLst>
          </p:cNvPr>
          <p:cNvSpPr txBox="1"/>
          <p:nvPr/>
        </p:nvSpPr>
        <p:spPr>
          <a:xfrm>
            <a:off x="2717101" y="5689878"/>
            <a:ext cx="432048" cy="369332"/>
          </a:xfrm>
          <a:prstGeom prst="rect">
            <a:avLst/>
          </a:prstGeom>
          <a:noFill/>
        </p:spPr>
        <p:txBody>
          <a:bodyPr wrap="square" rtlCol="0">
            <a:spAutoFit/>
          </a:bodyPr>
          <a:lstStyle/>
          <a:p>
            <a:pPr algn="ctr"/>
            <a:r>
              <a:rPr lang="en-GB" b="1" dirty="0"/>
              <a:t>5</a:t>
            </a:r>
          </a:p>
        </p:txBody>
      </p:sp>
      <p:pic>
        <p:nvPicPr>
          <p:cNvPr id="11" name="Picture 3" descr="C:\Users\c1204691\AppData\Local\Microsoft\Windows\Temporary Internet Files\Content.IE5\2CPY36OF\MC900434675[1].wmf">
            <a:extLst>
              <a:ext uri="{FF2B5EF4-FFF2-40B4-BE49-F238E27FC236}">
                <a16:creationId xmlns:a16="http://schemas.microsoft.com/office/drawing/2014/main" id="{48D4C26F-E5DE-DF41-E04B-775712A05F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9261" y="5597272"/>
            <a:ext cx="432048" cy="43921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92A1F41-D60B-A705-5402-27F07E74379B}"/>
              </a:ext>
            </a:extLst>
          </p:cNvPr>
          <p:cNvSpPr txBox="1"/>
          <p:nvPr/>
        </p:nvSpPr>
        <p:spPr>
          <a:xfrm>
            <a:off x="5409489" y="3566220"/>
            <a:ext cx="3528392" cy="2308324"/>
          </a:xfrm>
          <a:prstGeom prst="rect">
            <a:avLst/>
          </a:prstGeom>
          <a:noFill/>
        </p:spPr>
        <p:txBody>
          <a:bodyPr wrap="square" rtlCol="0">
            <a:spAutoFit/>
          </a:bodyPr>
          <a:lstStyle/>
          <a:p>
            <a:r>
              <a:rPr lang="en-GB" sz="2400" dirty="0"/>
              <a:t>As we can see from this maze, there are four possible routes we could take in order to travel from the start to the end point and total 20.</a:t>
            </a:r>
          </a:p>
        </p:txBody>
      </p:sp>
    </p:spTree>
    <p:extLst>
      <p:ext uri="{BB962C8B-B14F-4D97-AF65-F5344CB8AC3E}">
        <p14:creationId xmlns:p14="http://schemas.microsoft.com/office/powerpoint/2010/main" val="265486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75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75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75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ORiE Presentation</Template>
  <TotalTime>28</TotalTime>
  <Words>2834</Words>
  <Application>Microsoft Office PowerPoint</Application>
  <PresentationFormat>Widescreen</PresentationFormat>
  <Paragraphs>902</Paragraphs>
  <Slides>23</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Aptos Display</vt:lpstr>
      <vt:lpstr>Arial</vt:lpstr>
      <vt:lpstr>Calibri</vt:lpstr>
      <vt:lpstr>Roboto</vt:lpstr>
      <vt:lpstr>Roboto Light</vt:lpstr>
      <vt:lpstr>Verdana</vt:lpstr>
      <vt:lpstr>Office Theme</vt:lpstr>
      <vt:lpstr>Algorithms: Maze Craze</vt:lpstr>
      <vt:lpstr>Starter</vt:lpstr>
      <vt:lpstr>Depth-First Search Algorithm</vt:lpstr>
      <vt:lpstr>Depth-First Search Algorithm</vt:lpstr>
      <vt:lpstr>Depth-First Search Algorithm</vt:lpstr>
      <vt:lpstr>Binary Tree Algorithm</vt:lpstr>
      <vt:lpstr>Example</vt:lpstr>
      <vt:lpstr>Making the Maze Numerical</vt:lpstr>
      <vt:lpstr>Example</vt:lpstr>
      <vt:lpstr>PowerPoint Presentation</vt:lpstr>
      <vt:lpstr>Your Task (part 1)</vt:lpstr>
      <vt:lpstr>Your Task (part 2)</vt:lpstr>
      <vt:lpstr>Relation to Real Life</vt:lpstr>
      <vt:lpstr>Evaluation</vt:lpstr>
      <vt:lpstr>Operational Research</vt:lpstr>
      <vt:lpstr>OR in detail – Supermarkets</vt:lpstr>
      <vt:lpstr>OR in detail – Airlines</vt:lpstr>
      <vt:lpstr>OR in detail –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Chiara Carparelli</dc:creator>
  <cp:lastModifiedBy>Chiara Carparelli</cp:lastModifiedBy>
  <cp:revision>1</cp:revision>
  <dcterms:created xsi:type="dcterms:W3CDTF">2025-04-08T11:13:49Z</dcterms:created>
  <dcterms:modified xsi:type="dcterms:W3CDTF">2025-04-08T11:45:03Z</dcterms:modified>
</cp:coreProperties>
</file>